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99" r:id="rId2"/>
    <p:sldId id="329" r:id="rId3"/>
    <p:sldId id="302" r:id="rId4"/>
    <p:sldId id="303" r:id="rId5"/>
    <p:sldId id="304" r:id="rId6"/>
    <p:sldId id="301" r:id="rId7"/>
    <p:sldId id="306" r:id="rId8"/>
    <p:sldId id="295" r:id="rId9"/>
    <p:sldId id="324" r:id="rId10"/>
    <p:sldId id="259" r:id="rId11"/>
    <p:sldId id="323" r:id="rId12"/>
    <p:sldId id="325" r:id="rId13"/>
    <p:sldId id="338" r:id="rId14"/>
    <p:sldId id="330" r:id="rId15"/>
    <p:sldId id="262" r:id="rId16"/>
    <p:sldId id="309" r:id="rId17"/>
    <p:sldId id="308" r:id="rId18"/>
    <p:sldId id="294" r:id="rId19"/>
    <p:sldId id="343" r:id="rId20"/>
    <p:sldId id="328" r:id="rId21"/>
    <p:sldId id="296" r:id="rId22"/>
    <p:sldId id="331" r:id="rId23"/>
    <p:sldId id="332" r:id="rId24"/>
    <p:sldId id="326" r:id="rId25"/>
    <p:sldId id="340" r:id="rId26"/>
    <p:sldId id="341" r:id="rId27"/>
    <p:sldId id="327" r:id="rId28"/>
    <p:sldId id="339" r:id="rId29"/>
    <p:sldId id="276" r:id="rId30"/>
    <p:sldId id="277" r:id="rId31"/>
    <p:sldId id="333" r:id="rId32"/>
    <p:sldId id="310" r:id="rId33"/>
    <p:sldId id="311" r:id="rId34"/>
    <p:sldId id="268" r:id="rId35"/>
    <p:sldId id="334" r:id="rId36"/>
    <p:sldId id="335" r:id="rId37"/>
    <p:sldId id="342" r:id="rId38"/>
    <p:sldId id="336" r:id="rId39"/>
    <p:sldId id="272" r:id="rId40"/>
    <p:sldId id="285" r:id="rId41"/>
    <p:sldId id="317" r:id="rId42"/>
    <p:sldId id="286" r:id="rId43"/>
    <p:sldId id="300" r:id="rId44"/>
    <p:sldId id="298" r:id="rId45"/>
    <p:sldId id="33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5752" autoAdjust="0"/>
  </p:normalViewPr>
  <p:slideViewPr>
    <p:cSldViewPr snapToGrid="0">
      <p:cViewPr varScale="1">
        <p:scale>
          <a:sx n="135" d="100"/>
          <a:sy n="135" d="100"/>
        </p:scale>
        <p:origin x="106" y="2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1B6BB-91B3-47E4-BEDD-2D250DAF877F}" type="datetimeFigureOut">
              <a:rPr lang="en-US" smtClean="0"/>
              <a:t>10/6/2025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6432D-A829-48BA-86A8-3E39FCC12836}" type="slidenum">
              <a:rPr lang="en-US" smtClean="0"/>
              <a:t>‹#›</a:t>
            </a:fld>
            <a:endParaRPr lang="en-US"/>
          </a:p>
        </p:txBody>
      </p:sp>
    </p:spTree>
    <p:extLst>
      <p:ext uri="{BB962C8B-B14F-4D97-AF65-F5344CB8AC3E}">
        <p14:creationId xmlns:p14="http://schemas.microsoft.com/office/powerpoint/2010/main" val="207916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1</a:t>
            </a:fld>
            <a:endParaRPr lang="en-US"/>
          </a:p>
        </p:txBody>
      </p:sp>
    </p:spTree>
    <p:extLst>
      <p:ext uri="{BB962C8B-B14F-4D97-AF65-F5344CB8AC3E}">
        <p14:creationId xmlns:p14="http://schemas.microsoft.com/office/powerpoint/2010/main" val="2413588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Pauli Exclusion Principle </a:t>
            </a:r>
            <a:r>
              <a:rPr lang="en-US" dirty="0"/>
              <a:t>states that, in an atom or molecule, no two electrons can have the </a:t>
            </a:r>
            <a:r>
              <a:rPr lang="en-US" b="1" dirty="0"/>
              <a:t>same </a:t>
            </a:r>
            <a:r>
              <a:rPr lang="en-US" dirty="0"/>
              <a:t>four electronic quantum numbers.</a:t>
            </a:r>
            <a:endParaRPr lang="bg-BG" dirty="0"/>
          </a:p>
          <a:p>
            <a:endParaRPr lang="bg-BG" dirty="0"/>
          </a:p>
          <a:p>
            <a:r>
              <a:rPr lang="en-US" sz="1200" b="0" i="0" kern="1200" dirty="0">
                <a:solidFill>
                  <a:schemeClr val="tx1"/>
                </a:solidFill>
                <a:effectLst/>
                <a:latin typeface="+mn-lt"/>
                <a:ea typeface="+mn-ea"/>
                <a:cs typeface="+mn-cs"/>
              </a:rPr>
              <a:t>S orbitals are spherical atomic orbitals that hold a maximum of two electrons and have the lowest energy. P orbitals are dumbbell-shaped orbitals that are oriented along the x, y, and z axes. Each p subshell contains three p orbitals, and each p orbital can hold a maximum of two electrons, for a total of six electrons per p subshell. </a:t>
            </a:r>
            <a:endParaRPr lang="bg-BG" sz="1200" b="0" i="0" kern="1200" dirty="0">
              <a:solidFill>
                <a:schemeClr val="tx1"/>
              </a:solidFill>
              <a:effectLst/>
              <a:latin typeface="+mn-lt"/>
              <a:ea typeface="+mn-ea"/>
              <a:cs typeface="+mn-cs"/>
            </a:endParaRPr>
          </a:p>
          <a:p>
            <a:endParaRPr lang="bg-B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Analogy: IP Addresses.</a:t>
            </a:r>
            <a:r>
              <a:rPr lang="en-US" sz="1200" b="0" i="0" u="none" strike="noStrike" kern="1200" dirty="0">
                <a:solidFill>
                  <a:schemeClr val="tx1"/>
                </a:solidFill>
                <a:effectLst/>
                <a:latin typeface="+mn-lt"/>
                <a:ea typeface="+mn-ea"/>
                <a:cs typeface="+mn-cs"/>
              </a:rPr>
              <a:t> State the rule simply: "No two electrons in the same atom can have the same quantum state (address)." On a network, no two devices can have the same IP address. It's a fundamental rule for an orderly system.</a:t>
            </a:r>
          </a:p>
          <a:p>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17</a:t>
            </a:fld>
            <a:endParaRPr lang="en-US"/>
          </a:p>
        </p:txBody>
      </p:sp>
    </p:spTree>
    <p:extLst>
      <p:ext uri="{BB962C8B-B14F-4D97-AF65-F5344CB8AC3E}">
        <p14:creationId xmlns:p14="http://schemas.microsoft.com/office/powerpoint/2010/main" val="3203860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https://upload.wikimedia.org/wikipedia/commons/e/ef/Solid_state_electronic_band_structure.svg</a:t>
            </a:r>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18</a:t>
            </a:fld>
            <a:endParaRPr lang="en-US"/>
          </a:p>
        </p:txBody>
      </p:sp>
    </p:spTree>
    <p:extLst>
      <p:ext uri="{BB962C8B-B14F-4D97-AF65-F5344CB8AC3E}">
        <p14:creationId xmlns:p14="http://schemas.microsoft.com/office/powerpoint/2010/main" val="78592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3D61C-EA12-1924-97D6-E17F2496D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86FCF-DB57-F271-435E-5304D12E0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FEDAC-8B31-EFF2-E10D-C087533D26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5A6F43-0340-5B2E-9C52-71374534EB4F}"/>
              </a:ext>
            </a:extLst>
          </p:cNvPr>
          <p:cNvSpPr>
            <a:spLocks noGrp="1"/>
          </p:cNvSpPr>
          <p:nvPr>
            <p:ph type="sldNum" sz="quarter" idx="5"/>
          </p:nvPr>
        </p:nvSpPr>
        <p:spPr/>
        <p:txBody>
          <a:bodyPr/>
          <a:lstStyle/>
          <a:p>
            <a:pPr>
              <a:defRPr/>
            </a:pPr>
            <a:fld id="{70702B6B-561A-4A8F-9B90-C1F5C818EDE3}" type="slidenum">
              <a:rPr lang="en-US" smtClean="0"/>
              <a:pPr>
                <a:defRPr/>
              </a:pPr>
              <a:t>19</a:t>
            </a:fld>
            <a:endParaRPr lang="en-US"/>
          </a:p>
        </p:txBody>
      </p:sp>
    </p:spTree>
    <p:extLst>
      <p:ext uri="{BB962C8B-B14F-4D97-AF65-F5344CB8AC3E}">
        <p14:creationId xmlns:p14="http://schemas.microsoft.com/office/powerpoint/2010/main" val="1815424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126D5-201F-D56F-6E5B-902774F95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99A2A-5F1D-0638-38AB-306CCE4F7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4505E-07D0-6653-ECB9-AD67953A366A}"/>
              </a:ext>
            </a:extLst>
          </p:cNvPr>
          <p:cNvSpPr>
            <a:spLocks noGrp="1"/>
          </p:cNvSpPr>
          <p:nvPr>
            <p:ph type="body" idx="1"/>
          </p:nvPr>
        </p:nvSpPr>
        <p:spPr/>
        <p:txBody>
          <a:bodyPr/>
          <a:lstStyle/>
          <a:p>
            <a:r>
              <a:rPr lang="en-US" dirty="0"/>
              <a:t>In physics, an </a:t>
            </a:r>
            <a:r>
              <a:rPr lang="en-US" dirty="0" err="1"/>
              <a:t>electronvolt</a:t>
            </a:r>
            <a:r>
              <a:rPr lang="en-US" dirty="0"/>
              <a:t> (symbol eV) is the measure of an amount of kinetic energy gained by a single electron accelerating from rest through an electric potential difference of one volt in vacuum. </a:t>
            </a:r>
          </a:p>
        </p:txBody>
      </p:sp>
      <p:sp>
        <p:nvSpPr>
          <p:cNvPr id="4" name="Slide Number Placeholder 3">
            <a:extLst>
              <a:ext uri="{FF2B5EF4-FFF2-40B4-BE49-F238E27FC236}">
                <a16:creationId xmlns:a16="http://schemas.microsoft.com/office/drawing/2014/main" id="{4E019205-1F7C-ACA3-812B-904E9DCCCB3D}"/>
              </a:ext>
            </a:extLst>
          </p:cNvPr>
          <p:cNvSpPr>
            <a:spLocks noGrp="1"/>
          </p:cNvSpPr>
          <p:nvPr>
            <p:ph type="sldNum" sz="quarter" idx="5"/>
          </p:nvPr>
        </p:nvSpPr>
        <p:spPr/>
        <p:txBody>
          <a:bodyPr/>
          <a:lstStyle/>
          <a:p>
            <a:pPr>
              <a:defRPr/>
            </a:pPr>
            <a:fld id="{70702B6B-561A-4A8F-9B90-C1F5C818EDE3}" type="slidenum">
              <a:rPr lang="en-US" smtClean="0"/>
              <a:pPr>
                <a:defRPr/>
              </a:pPr>
              <a:t>20</a:t>
            </a:fld>
            <a:endParaRPr lang="en-US"/>
          </a:p>
        </p:txBody>
      </p:sp>
    </p:spTree>
    <p:extLst>
      <p:ext uri="{BB962C8B-B14F-4D97-AF65-F5344CB8AC3E}">
        <p14:creationId xmlns:p14="http://schemas.microsoft.com/office/powerpoint/2010/main" val="1553485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physics, an </a:t>
            </a:r>
            <a:r>
              <a:rPr lang="en-US" dirty="0" err="1"/>
              <a:t>electronvolt</a:t>
            </a:r>
            <a:r>
              <a:rPr lang="en-US" dirty="0"/>
              <a:t> (symbol eV) is the measure of an amount of kinetic energy gained by a single electron accelerating from rest through an electric potential difference of one volt in vacuum. </a:t>
            </a:r>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21</a:t>
            </a:fld>
            <a:endParaRPr lang="en-US"/>
          </a:p>
        </p:txBody>
      </p:sp>
    </p:spTree>
    <p:extLst>
      <p:ext uri="{BB962C8B-B14F-4D97-AF65-F5344CB8AC3E}">
        <p14:creationId xmlns:p14="http://schemas.microsoft.com/office/powerpoint/2010/main" val="138937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Goal:</a:t>
            </a:r>
            <a:r>
              <a:rPr lang="en-US" sz="1200" b="0" i="0" u="none" strike="noStrike" kern="1200" dirty="0">
                <a:solidFill>
                  <a:schemeClr val="tx1"/>
                </a:solidFill>
                <a:effectLst/>
                <a:latin typeface="+mn-lt"/>
                <a:ea typeface="+mn-ea"/>
                <a:cs typeface="+mn-cs"/>
              </a:rPr>
              <a:t> Explain how we can control the number of electrons and holes through doping and introduce the Fermi level as a bookkeeping tool.</a:t>
            </a:r>
            <a:endParaRPr lang="bg-BG" dirty="0"/>
          </a:p>
        </p:txBody>
      </p:sp>
      <p:sp>
        <p:nvSpPr>
          <p:cNvPr id="4" name="Slide Number Placeholder 3"/>
          <p:cNvSpPr>
            <a:spLocks noGrp="1"/>
          </p:cNvSpPr>
          <p:nvPr>
            <p:ph type="sldNum" sz="quarter" idx="5"/>
          </p:nvPr>
        </p:nvSpPr>
        <p:spPr/>
        <p:txBody>
          <a:bodyPr/>
          <a:lstStyle/>
          <a:p>
            <a:fld id="{6836432D-A829-48BA-86A8-3E39FCC12836}" type="slidenum">
              <a:rPr lang="en-US" smtClean="0"/>
              <a:t>22</a:t>
            </a:fld>
            <a:endParaRPr lang="en-US"/>
          </a:p>
        </p:txBody>
      </p:sp>
    </p:spTree>
    <p:extLst>
      <p:ext uri="{BB962C8B-B14F-4D97-AF65-F5344CB8AC3E}">
        <p14:creationId xmlns:p14="http://schemas.microsoft.com/office/powerpoint/2010/main" val="257515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The Setup: The Problem with the Perfect Crystal</a:t>
            </a:r>
            <a:endParaRPr lang="en-US" b="0" dirty="0">
              <a:effectLst/>
            </a:endParaRPr>
          </a:p>
          <a:p>
            <a:pPr rtl="0" fontAlgn="base"/>
            <a:r>
              <a:rPr lang="en-US" sz="1200" b="1" i="0" u="none" strike="noStrike" kern="1200" dirty="0">
                <a:solidFill>
                  <a:schemeClr val="tx1"/>
                </a:solidFill>
                <a:effectLst/>
                <a:latin typeface="+mn-lt"/>
                <a:ea typeface="+mn-ea"/>
                <a:cs typeface="+mn-cs"/>
              </a:rPr>
              <a:t>Lecturer:</a:t>
            </a:r>
            <a:r>
              <a:rPr lang="en-US" sz="1200" b="0" i="0" u="none" strike="noStrike" kern="1200" dirty="0">
                <a:solidFill>
                  <a:schemeClr val="tx1"/>
                </a:solidFill>
                <a:effectLst/>
                <a:latin typeface="+mn-lt"/>
                <a:ea typeface="+mn-ea"/>
                <a:cs typeface="+mn-cs"/>
              </a:rPr>
              <a:t> "Alright, last time we established that a pure silicon crystal at absolute zero is a perfect insulator. All its electrons are locked in stable covalent bonds. It's a perfect, rigid structure, but it's electrically useless. You can't build a circuit with it."</a:t>
            </a:r>
          </a:p>
          <a:p>
            <a:pPr rtl="0" fontAlgn="base"/>
            <a:r>
              <a:rPr lang="en-US" sz="1200" b="1" i="0" u="none" strike="noStrike" kern="1200" dirty="0">
                <a:solidFill>
                  <a:schemeClr val="tx1"/>
                </a:solidFill>
                <a:effectLst/>
                <a:latin typeface="+mn-lt"/>
                <a:ea typeface="+mn-ea"/>
                <a:cs typeface="+mn-cs"/>
              </a:rPr>
              <a:t>(Show on slide/board):</a:t>
            </a:r>
            <a:r>
              <a:rPr lang="en-US" sz="1200" b="0" i="0" u="none" strike="noStrike" kern="1200" dirty="0">
                <a:solidFill>
                  <a:schemeClr val="tx1"/>
                </a:solidFill>
                <a:effectLst/>
                <a:latin typeface="+mn-lt"/>
                <a:ea typeface="+mn-ea"/>
                <a:cs typeface="+mn-cs"/>
              </a:rPr>
              <a:t> The 2D lattice diagram of silicon with all bonds complete.</a:t>
            </a:r>
          </a:p>
          <a:p>
            <a:pPr rtl="0" fontAlgn="base"/>
            <a:r>
              <a:rPr lang="en-US" sz="1200" b="1" i="0" u="none" strike="noStrike" kern="1200" dirty="0">
                <a:solidFill>
                  <a:schemeClr val="tx1"/>
                </a:solidFill>
                <a:effectLst/>
                <a:latin typeface="+mn-lt"/>
                <a:ea typeface="+mn-ea"/>
                <a:cs typeface="+mn-cs"/>
              </a:rPr>
              <a:t>Lecturer:</a:t>
            </a:r>
            <a:r>
              <a:rPr lang="en-US" sz="1200" b="0" i="0" u="none" strike="noStrike" kern="1200" dirty="0">
                <a:solidFill>
                  <a:schemeClr val="tx1"/>
                </a:solidFill>
                <a:effectLst/>
                <a:latin typeface="+mn-lt"/>
                <a:ea typeface="+mn-ea"/>
                <a:cs typeface="+mn-cs"/>
              </a:rPr>
              <a:t> "So, how can we get charges to move? We need to break this perfection. The easiest way to do that is to add energy. In the real world, the simplest form of energy is </a:t>
            </a:r>
            <a:r>
              <a:rPr lang="en-US" sz="1200" b="1" i="0" u="none" strike="noStrike" kern="1200" dirty="0">
                <a:solidFill>
                  <a:schemeClr val="tx1"/>
                </a:solidFill>
                <a:effectLst/>
                <a:latin typeface="+mn-lt"/>
                <a:ea typeface="+mn-ea"/>
                <a:cs typeface="+mn-cs"/>
              </a:rPr>
              <a:t>heat</a:t>
            </a:r>
            <a:r>
              <a:rPr lang="en-US" sz="1200" b="0" i="0" u="none" strike="noStrike" kern="1200" dirty="0">
                <a:solidFill>
                  <a:schemeClr val="tx1"/>
                </a:solidFill>
                <a:effectLst/>
                <a:latin typeface="+mn-lt"/>
                <a:ea typeface="+mn-ea"/>
                <a:cs typeface="+mn-cs"/>
              </a:rPr>
              <a:t>. What happens when we heat the crystal?"</a:t>
            </a:r>
          </a:p>
          <a:p>
            <a:endParaRPr lang="bg-BG" dirty="0"/>
          </a:p>
        </p:txBody>
      </p:sp>
      <p:sp>
        <p:nvSpPr>
          <p:cNvPr id="4" name="Slide Number Placeholder 3"/>
          <p:cNvSpPr>
            <a:spLocks noGrp="1"/>
          </p:cNvSpPr>
          <p:nvPr>
            <p:ph type="sldNum" sz="quarter" idx="5"/>
          </p:nvPr>
        </p:nvSpPr>
        <p:spPr/>
        <p:txBody>
          <a:bodyPr/>
          <a:lstStyle/>
          <a:p>
            <a:fld id="{6836432D-A829-48BA-86A8-3E39FCC12836}" type="slidenum">
              <a:rPr lang="en-US" smtClean="0"/>
              <a:t>23</a:t>
            </a:fld>
            <a:endParaRPr lang="en-US"/>
          </a:p>
        </p:txBody>
      </p:sp>
    </p:spTree>
    <p:extLst>
      <p:ext uri="{BB962C8B-B14F-4D97-AF65-F5344CB8AC3E}">
        <p14:creationId xmlns:p14="http://schemas.microsoft.com/office/powerpoint/2010/main" val="2028982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The Problem with </a:t>
            </a:r>
            <a:r>
              <a:rPr lang="en-US" sz="1200" b="0" i="0" u="none" strike="noStrike" kern="1200" dirty="0">
                <a:solidFill>
                  <a:schemeClr val="tx1"/>
                </a:solidFill>
                <a:effectLst/>
                <a:latin typeface="+mn-lt"/>
                <a:ea typeface="+mn-ea"/>
                <a:cs typeface="+mn-cs"/>
              </a:rPr>
              <a:t> "Now, why isn't this good enough? For silicon at room temperature, </a:t>
            </a:r>
            <a:r>
              <a:rPr lang="en-US" sz="1200" b="0" i="0" u="none" strike="noStrike" kern="1200" dirty="0" err="1">
                <a:solidFill>
                  <a:schemeClr val="tx1"/>
                </a:solidFill>
                <a:effectLst/>
                <a:latin typeface="+mn-lt"/>
                <a:ea typeface="+mn-ea"/>
                <a:cs typeface="+mn-cs"/>
              </a:rPr>
              <a:t>n_i</a:t>
            </a:r>
            <a:r>
              <a:rPr lang="en-US" sz="1200" b="0" i="0" u="none" strike="noStrike" kern="1200" dirty="0">
                <a:solidFill>
                  <a:schemeClr val="tx1"/>
                </a:solidFill>
                <a:effectLst/>
                <a:latin typeface="+mn-lt"/>
                <a:ea typeface="+mn-ea"/>
                <a:cs typeface="+mn-cs"/>
              </a:rPr>
              <a:t> is about 10¹⁰ carriers per cubic centimeter. This sounds huge, but compared to the number of atoms (around 10²³) or the number of free electrons in copper (around 10²²), it's incredibly tiny. This makes intrinsic silicon a very poor conductor."</a:t>
            </a:r>
          </a:p>
          <a:p>
            <a:pPr rtl="0" fontAlgn="base"/>
            <a:r>
              <a:rPr lang="en-US" sz="1200" b="1" i="0" u="none" strike="noStrike" kern="1200" dirty="0">
                <a:solidFill>
                  <a:schemeClr val="tx1"/>
                </a:solidFill>
                <a:effectLst/>
                <a:latin typeface="+mn-lt"/>
                <a:ea typeface="+mn-ea"/>
                <a:cs typeface="+mn-cs"/>
              </a:rPr>
              <a:t>Second Problem: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n_i</a:t>
            </a:r>
            <a:r>
              <a:rPr lang="en-US" sz="1200" b="0" i="0" u="none" strike="noStrike" kern="1200" dirty="0">
                <a:solidFill>
                  <a:schemeClr val="tx1"/>
                </a:solidFill>
                <a:effectLst/>
                <a:latin typeface="+mn-lt"/>
                <a:ea typeface="+mn-ea"/>
                <a:cs typeface="+mn-cs"/>
              </a:rPr>
              <a:t> is also extremely sensitive to temperature. As the device heats up, </a:t>
            </a:r>
            <a:r>
              <a:rPr lang="en-US" sz="1200" b="0" i="0" u="none" strike="noStrike" kern="1200" dirty="0" err="1">
                <a:solidFill>
                  <a:schemeClr val="tx1"/>
                </a:solidFill>
                <a:effectLst/>
                <a:latin typeface="+mn-lt"/>
                <a:ea typeface="+mn-ea"/>
                <a:cs typeface="+mn-cs"/>
              </a:rPr>
              <a:t>n_i</a:t>
            </a:r>
            <a:r>
              <a:rPr lang="en-US" sz="1200" b="0" i="0" u="none" strike="noStrike" kern="1200" dirty="0">
                <a:solidFill>
                  <a:schemeClr val="tx1"/>
                </a:solidFill>
                <a:effectLst/>
                <a:latin typeface="+mn-lt"/>
                <a:ea typeface="+mn-ea"/>
                <a:cs typeface="+mn-cs"/>
              </a:rPr>
              <a:t> increases exponentially. You can't build a stable circuit on a material whose electrical properties change wildly with temperature."</a:t>
            </a:r>
          </a:p>
          <a:p>
            <a:endParaRPr lang="bg-BG" dirty="0"/>
          </a:p>
        </p:txBody>
      </p:sp>
      <p:sp>
        <p:nvSpPr>
          <p:cNvPr id="4" name="Slide Number Placeholder 3"/>
          <p:cNvSpPr>
            <a:spLocks noGrp="1"/>
          </p:cNvSpPr>
          <p:nvPr>
            <p:ph type="sldNum" sz="quarter" idx="5"/>
          </p:nvPr>
        </p:nvSpPr>
        <p:spPr/>
        <p:txBody>
          <a:bodyPr/>
          <a:lstStyle/>
          <a:p>
            <a:fld id="{6836432D-A829-48BA-86A8-3E39FCC12836}" type="slidenum">
              <a:rPr lang="en-US" smtClean="0"/>
              <a:t>27</a:t>
            </a:fld>
            <a:endParaRPr lang="en-US"/>
          </a:p>
        </p:txBody>
      </p:sp>
    </p:spTree>
    <p:extLst>
      <p:ext uri="{BB962C8B-B14F-4D97-AF65-F5344CB8AC3E}">
        <p14:creationId xmlns:p14="http://schemas.microsoft.com/office/powerpoint/2010/main" val="1868680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96ED4-AF66-8778-5D6F-11526E49A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D749A-099B-1CF1-1E56-43D57B75F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05C802-36C3-EA87-E03C-8BACE6326982}"/>
              </a:ext>
            </a:extLst>
          </p:cNvPr>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The Setup: The Problem with the Perfect Crystal</a:t>
            </a:r>
            <a:endParaRPr lang="en-US" b="0" dirty="0">
              <a:effectLst/>
            </a:endParaRPr>
          </a:p>
          <a:p>
            <a:pPr rtl="0" fontAlgn="base"/>
            <a:r>
              <a:rPr lang="en-US" sz="1200" b="1" i="0" u="none" strike="noStrike" kern="1200" dirty="0">
                <a:solidFill>
                  <a:schemeClr val="tx1"/>
                </a:solidFill>
                <a:effectLst/>
                <a:latin typeface="+mn-lt"/>
                <a:ea typeface="+mn-ea"/>
                <a:cs typeface="+mn-cs"/>
              </a:rPr>
              <a:t>Lecturer:</a:t>
            </a:r>
            <a:r>
              <a:rPr lang="en-US" sz="1200" b="0" i="0" u="none" strike="noStrike" kern="1200" dirty="0">
                <a:solidFill>
                  <a:schemeClr val="tx1"/>
                </a:solidFill>
                <a:effectLst/>
                <a:latin typeface="+mn-lt"/>
                <a:ea typeface="+mn-ea"/>
                <a:cs typeface="+mn-cs"/>
              </a:rPr>
              <a:t> "Alright, last time we established that a pure silicon crystal at absolute zero is a perfect insulator. All its electrons are locked in stable covalent bonds. It's a perfect, rigid structure, but it's electrically useless. You can't build a circuit with it."</a:t>
            </a:r>
          </a:p>
          <a:p>
            <a:pPr rtl="0" fontAlgn="base"/>
            <a:r>
              <a:rPr lang="en-US" sz="1200" b="1" i="0" u="none" strike="noStrike" kern="1200" dirty="0">
                <a:solidFill>
                  <a:schemeClr val="tx1"/>
                </a:solidFill>
                <a:effectLst/>
                <a:latin typeface="+mn-lt"/>
                <a:ea typeface="+mn-ea"/>
                <a:cs typeface="+mn-cs"/>
              </a:rPr>
              <a:t>(Show on slide/board):</a:t>
            </a:r>
            <a:r>
              <a:rPr lang="en-US" sz="1200" b="0" i="0" u="none" strike="noStrike" kern="1200" dirty="0">
                <a:solidFill>
                  <a:schemeClr val="tx1"/>
                </a:solidFill>
                <a:effectLst/>
                <a:latin typeface="+mn-lt"/>
                <a:ea typeface="+mn-ea"/>
                <a:cs typeface="+mn-cs"/>
              </a:rPr>
              <a:t> The 2D lattice diagram of silicon with all bonds complete.</a:t>
            </a:r>
          </a:p>
          <a:p>
            <a:pPr rtl="0" fontAlgn="base"/>
            <a:r>
              <a:rPr lang="en-US" sz="1200" b="1" i="0" u="none" strike="noStrike" kern="1200" dirty="0">
                <a:solidFill>
                  <a:schemeClr val="tx1"/>
                </a:solidFill>
                <a:effectLst/>
                <a:latin typeface="+mn-lt"/>
                <a:ea typeface="+mn-ea"/>
                <a:cs typeface="+mn-cs"/>
              </a:rPr>
              <a:t>Lecturer:</a:t>
            </a:r>
            <a:r>
              <a:rPr lang="en-US" sz="1200" b="0" i="0" u="none" strike="noStrike" kern="1200" dirty="0">
                <a:solidFill>
                  <a:schemeClr val="tx1"/>
                </a:solidFill>
                <a:effectLst/>
                <a:latin typeface="+mn-lt"/>
                <a:ea typeface="+mn-ea"/>
                <a:cs typeface="+mn-cs"/>
              </a:rPr>
              <a:t> "So, how can we get charges to move? We need to break this perfection. The easiest way to do that is to add energy. In the real world, the simplest form of energy is </a:t>
            </a:r>
            <a:r>
              <a:rPr lang="en-US" sz="1200" b="1" i="0" u="none" strike="noStrike" kern="1200" dirty="0">
                <a:solidFill>
                  <a:schemeClr val="tx1"/>
                </a:solidFill>
                <a:effectLst/>
                <a:latin typeface="+mn-lt"/>
                <a:ea typeface="+mn-ea"/>
                <a:cs typeface="+mn-cs"/>
              </a:rPr>
              <a:t>heat</a:t>
            </a:r>
            <a:r>
              <a:rPr lang="en-US" sz="1200" b="0" i="0" u="none" strike="noStrike" kern="1200" dirty="0">
                <a:solidFill>
                  <a:schemeClr val="tx1"/>
                </a:solidFill>
                <a:effectLst/>
                <a:latin typeface="+mn-lt"/>
                <a:ea typeface="+mn-ea"/>
                <a:cs typeface="+mn-cs"/>
              </a:rPr>
              <a:t>. What happens when we heat the crystal?"</a:t>
            </a:r>
          </a:p>
          <a:p>
            <a:endParaRPr lang="bg-BG" dirty="0"/>
          </a:p>
        </p:txBody>
      </p:sp>
      <p:sp>
        <p:nvSpPr>
          <p:cNvPr id="4" name="Slide Number Placeholder 3">
            <a:extLst>
              <a:ext uri="{FF2B5EF4-FFF2-40B4-BE49-F238E27FC236}">
                <a16:creationId xmlns:a16="http://schemas.microsoft.com/office/drawing/2014/main" id="{BC8CBB18-004F-024E-B656-ED4DA6BBD499}"/>
              </a:ext>
            </a:extLst>
          </p:cNvPr>
          <p:cNvSpPr>
            <a:spLocks noGrp="1"/>
          </p:cNvSpPr>
          <p:nvPr>
            <p:ph type="sldNum" sz="quarter" idx="5"/>
          </p:nvPr>
        </p:nvSpPr>
        <p:spPr/>
        <p:txBody>
          <a:bodyPr/>
          <a:lstStyle/>
          <a:p>
            <a:fld id="{6836432D-A829-48BA-86A8-3E39FCC12836}" type="slidenum">
              <a:rPr lang="en-US" smtClean="0"/>
              <a:t>28</a:t>
            </a:fld>
            <a:endParaRPr lang="en-US"/>
          </a:p>
        </p:txBody>
      </p:sp>
    </p:spTree>
    <p:extLst>
      <p:ext uri="{BB962C8B-B14F-4D97-AF65-F5344CB8AC3E}">
        <p14:creationId xmlns:p14="http://schemas.microsoft.com/office/powerpoint/2010/main" val="4183605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29</a:t>
            </a:fld>
            <a:endParaRPr lang="en-US"/>
          </a:p>
        </p:txBody>
      </p:sp>
    </p:spTree>
    <p:extLst>
      <p:ext uri="{BB962C8B-B14F-4D97-AF65-F5344CB8AC3E}">
        <p14:creationId xmlns:p14="http://schemas.microsoft.com/office/powerpoint/2010/main" val="406188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Goal:</a:t>
            </a:r>
            <a:r>
              <a:rPr lang="en-US" sz="1200" b="0" i="0" u="none" strike="noStrike" kern="1200" dirty="0">
                <a:solidFill>
                  <a:schemeClr val="tx1"/>
                </a:solidFill>
                <a:effectLst/>
                <a:latin typeface="+mn-lt"/>
                <a:ea typeface="+mn-ea"/>
                <a:cs typeface="+mn-cs"/>
              </a:rPr>
              <a:t> Establish </a:t>
            </a:r>
            <a:r>
              <a:rPr lang="en-US" sz="1200" b="0" i="1" u="none" strike="noStrike" kern="1200" dirty="0">
                <a:solidFill>
                  <a:schemeClr val="tx1"/>
                </a:solidFill>
                <a:effectLst/>
                <a:latin typeface="+mn-lt"/>
                <a:ea typeface="+mn-ea"/>
                <a:cs typeface="+mn-cs"/>
              </a:rPr>
              <a:t>why</a:t>
            </a:r>
            <a:r>
              <a:rPr lang="en-US" sz="1200" b="0" i="0" u="none" strike="noStrike" kern="1200" dirty="0">
                <a:solidFill>
                  <a:schemeClr val="tx1"/>
                </a:solidFill>
                <a:effectLst/>
                <a:latin typeface="+mn-lt"/>
                <a:ea typeface="+mn-ea"/>
                <a:cs typeface="+mn-cs"/>
              </a:rPr>
              <a:t> we care about semiconductors and introduce the basic concepts of charge carriers.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8</a:t>
            </a:fld>
            <a:endParaRPr lang="en-US"/>
          </a:p>
        </p:txBody>
      </p:sp>
    </p:spTree>
    <p:extLst>
      <p:ext uri="{BB962C8B-B14F-4D97-AF65-F5344CB8AC3E}">
        <p14:creationId xmlns:p14="http://schemas.microsoft.com/office/powerpoint/2010/main" val="4140171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Result:</a:t>
            </a:r>
            <a:r>
              <a:rPr lang="en-US" sz="1200" b="0" i="0" u="none" strike="noStrike" kern="1200" dirty="0">
                <a:solidFill>
                  <a:schemeClr val="tx1"/>
                </a:solidFill>
                <a:effectLst/>
                <a:latin typeface="+mn-lt"/>
                <a:ea typeface="+mn-ea"/>
                <a:cs typeface="+mn-cs"/>
              </a:rPr>
              <a:t> We have an abundance of free electrons (majority carriers) and very few holes (minority carriers). This is </a:t>
            </a:r>
            <a:r>
              <a:rPr lang="en-US" sz="1200" b="1" i="0" u="none" strike="noStrike" kern="1200" dirty="0">
                <a:solidFill>
                  <a:schemeClr val="tx1"/>
                </a:solidFill>
                <a:effectLst/>
                <a:latin typeface="+mn-lt"/>
                <a:ea typeface="+mn-ea"/>
                <a:cs typeface="+mn-cs"/>
              </a:rPr>
              <a:t>N-type</a:t>
            </a:r>
            <a:r>
              <a:rPr lang="en-US" sz="1200" b="0" i="0" u="none" strike="noStrike" kern="1200" dirty="0">
                <a:solidFill>
                  <a:schemeClr val="tx1"/>
                </a:solidFill>
                <a:effectLst/>
                <a:latin typeface="+mn-lt"/>
                <a:ea typeface="+mn-ea"/>
                <a:cs typeface="+mn-cs"/>
              </a:rPr>
              <a:t> silicon.</a:t>
            </a:r>
            <a:endParaRPr lang="en-US" dirty="0"/>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30</a:t>
            </a:fld>
            <a:endParaRPr lang="en-US"/>
          </a:p>
        </p:txBody>
      </p:sp>
    </p:spTree>
    <p:extLst>
      <p:ext uri="{BB962C8B-B14F-4D97-AF65-F5344CB8AC3E}">
        <p14:creationId xmlns:p14="http://schemas.microsoft.com/office/powerpoint/2010/main" val="3148987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8F1F3-77A0-1403-299B-5C6E1B4EB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2D4AA-21AC-0C7D-D4AC-287C6DC15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658F3-D303-07FC-AEB2-66BEB0A65C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82E003-6EA5-B99F-346F-52B828AE7299}"/>
              </a:ext>
            </a:extLst>
          </p:cNvPr>
          <p:cNvSpPr>
            <a:spLocks noGrp="1"/>
          </p:cNvSpPr>
          <p:nvPr>
            <p:ph type="sldNum" sz="quarter" idx="5"/>
          </p:nvPr>
        </p:nvSpPr>
        <p:spPr/>
        <p:txBody>
          <a:bodyPr/>
          <a:lstStyle/>
          <a:p>
            <a:pPr>
              <a:defRPr/>
            </a:pPr>
            <a:fld id="{70702B6B-561A-4A8F-9B90-C1F5C818EDE3}" type="slidenum">
              <a:rPr lang="en-US" smtClean="0"/>
              <a:pPr>
                <a:defRPr/>
              </a:pPr>
              <a:t>31</a:t>
            </a:fld>
            <a:endParaRPr lang="en-US"/>
          </a:p>
        </p:txBody>
      </p:sp>
    </p:spTree>
    <p:extLst>
      <p:ext uri="{BB962C8B-B14F-4D97-AF65-F5344CB8AC3E}">
        <p14:creationId xmlns:p14="http://schemas.microsoft.com/office/powerpoint/2010/main" val="288777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32</a:t>
            </a:fld>
            <a:endParaRPr lang="en-US"/>
          </a:p>
        </p:txBody>
      </p:sp>
    </p:spTree>
    <p:extLst>
      <p:ext uri="{BB962C8B-B14F-4D97-AF65-F5344CB8AC3E}">
        <p14:creationId xmlns:p14="http://schemas.microsoft.com/office/powerpoint/2010/main" val="3908258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Analogy: A Water Tank.</a:t>
            </a:r>
            <a:r>
              <a:rPr lang="en-US" sz="1200" b="0" i="0" u="none" strike="noStrike" kern="1200" dirty="0">
                <a:solidFill>
                  <a:schemeClr val="tx1"/>
                </a:solidFill>
                <a:effectLst/>
                <a:latin typeface="+mn-lt"/>
                <a:ea typeface="+mn-ea"/>
                <a:cs typeface="+mn-cs"/>
              </a:rPr>
              <a:t> The Fermi level is the water level.</a:t>
            </a:r>
          </a:p>
          <a:p>
            <a:pPr rtl="0" fontAlgn="base"/>
            <a:r>
              <a:rPr lang="en-US" sz="1200" b="0" i="0" u="none" strike="noStrike" kern="1200" dirty="0">
                <a:solidFill>
                  <a:schemeClr val="tx1"/>
                </a:solidFill>
                <a:effectLst/>
                <a:latin typeface="+mn-lt"/>
                <a:ea typeface="+mn-ea"/>
                <a:cs typeface="+mn-cs"/>
              </a:rPr>
              <a:t>In </a:t>
            </a:r>
            <a:r>
              <a:rPr lang="en-US" sz="1200" b="1" i="0" u="none" strike="noStrike" kern="1200" dirty="0">
                <a:solidFill>
                  <a:schemeClr val="tx1"/>
                </a:solidFill>
                <a:effectLst/>
                <a:latin typeface="+mn-lt"/>
                <a:ea typeface="+mn-ea"/>
                <a:cs typeface="+mn-cs"/>
              </a:rPr>
              <a:t>Intrinsic</a:t>
            </a:r>
            <a:r>
              <a:rPr lang="en-US" sz="1200" b="0" i="0" u="none" strike="noStrike" kern="1200" dirty="0">
                <a:solidFill>
                  <a:schemeClr val="tx1"/>
                </a:solidFill>
                <a:effectLst/>
                <a:latin typeface="+mn-lt"/>
                <a:ea typeface="+mn-ea"/>
                <a:cs typeface="+mn-cs"/>
              </a:rPr>
              <a:t> silicon, E_F is in the middle of the bandgap.</a:t>
            </a:r>
          </a:p>
          <a:p>
            <a:endParaRPr lang="en-US" dirty="0"/>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33</a:t>
            </a:fld>
            <a:endParaRPr lang="en-US"/>
          </a:p>
        </p:txBody>
      </p:sp>
    </p:spTree>
    <p:extLst>
      <p:ext uri="{BB962C8B-B14F-4D97-AF65-F5344CB8AC3E}">
        <p14:creationId xmlns:p14="http://schemas.microsoft.com/office/powerpoint/2010/main" val="697393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34</a:t>
            </a:fld>
            <a:endParaRPr lang="en-US"/>
          </a:p>
        </p:txBody>
      </p:sp>
    </p:spTree>
    <p:extLst>
      <p:ext uri="{BB962C8B-B14F-4D97-AF65-F5344CB8AC3E}">
        <p14:creationId xmlns:p14="http://schemas.microsoft.com/office/powerpoint/2010/main" val="4121363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2E28D-C6C4-5DBF-AE8C-97248799F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1EF7BC-7D80-8E61-115B-12A251956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6954E-3F8B-2AF1-656A-20E38D35A5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1" i="0" u="none" strike="noStrike" kern="1200" dirty="0">
                <a:solidFill>
                  <a:schemeClr val="tx1"/>
                </a:solidFill>
                <a:effectLst/>
                <a:latin typeface="+mn-lt"/>
                <a:ea typeface="+mn-ea"/>
                <a:cs typeface="+mn-cs"/>
              </a:rPr>
              <a:t>N-type</a:t>
            </a:r>
            <a:r>
              <a:rPr lang="en-US" sz="1200" b="0" i="0" u="none" strike="noStrike" kern="1200" dirty="0">
                <a:solidFill>
                  <a:schemeClr val="tx1"/>
                </a:solidFill>
                <a:effectLst/>
                <a:latin typeface="+mn-lt"/>
                <a:ea typeface="+mn-ea"/>
                <a:cs typeface="+mn-cs"/>
              </a:rPr>
              <a:t>, we added electrons, so the "water level" E_F is higher, closer to the Conduction Band.</a:t>
            </a:r>
          </a:p>
          <a:p>
            <a:endParaRPr lang="en-US" dirty="0"/>
          </a:p>
        </p:txBody>
      </p:sp>
      <p:sp>
        <p:nvSpPr>
          <p:cNvPr id="4" name="Slide Number Placeholder 3">
            <a:extLst>
              <a:ext uri="{FF2B5EF4-FFF2-40B4-BE49-F238E27FC236}">
                <a16:creationId xmlns:a16="http://schemas.microsoft.com/office/drawing/2014/main" id="{B7D28A48-8173-1C96-55D1-8627C630D200}"/>
              </a:ext>
            </a:extLst>
          </p:cNvPr>
          <p:cNvSpPr>
            <a:spLocks noGrp="1"/>
          </p:cNvSpPr>
          <p:nvPr>
            <p:ph type="sldNum" sz="quarter" idx="5"/>
          </p:nvPr>
        </p:nvSpPr>
        <p:spPr/>
        <p:txBody>
          <a:bodyPr/>
          <a:lstStyle/>
          <a:p>
            <a:pPr>
              <a:defRPr/>
            </a:pPr>
            <a:fld id="{70702B6B-561A-4A8F-9B90-C1F5C818EDE3}" type="slidenum">
              <a:rPr lang="en-US" smtClean="0"/>
              <a:pPr>
                <a:defRPr/>
              </a:pPr>
              <a:t>35</a:t>
            </a:fld>
            <a:endParaRPr lang="en-US"/>
          </a:p>
        </p:txBody>
      </p:sp>
    </p:spTree>
    <p:extLst>
      <p:ext uri="{BB962C8B-B14F-4D97-AF65-F5344CB8AC3E}">
        <p14:creationId xmlns:p14="http://schemas.microsoft.com/office/powerpoint/2010/main" val="282812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897FA-AD96-C090-A505-DFB32F2EA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098077-9331-315C-AEAA-F223D97D5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21BEA-41A4-8D56-39ED-44F4E320BA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1" i="0" u="none" strike="noStrike" kern="1200" dirty="0">
                <a:solidFill>
                  <a:schemeClr val="tx1"/>
                </a:solidFill>
                <a:effectLst/>
                <a:latin typeface="+mn-lt"/>
                <a:ea typeface="+mn-ea"/>
                <a:cs typeface="+mn-cs"/>
              </a:rPr>
              <a:t>N-type</a:t>
            </a:r>
            <a:r>
              <a:rPr lang="en-US" sz="1200" b="0" i="0" u="none" strike="noStrike" kern="1200" dirty="0">
                <a:solidFill>
                  <a:schemeClr val="tx1"/>
                </a:solidFill>
                <a:effectLst/>
                <a:latin typeface="+mn-lt"/>
                <a:ea typeface="+mn-ea"/>
                <a:cs typeface="+mn-cs"/>
              </a:rPr>
              <a:t>, we added electrons, so the "water level" E_F is higher, closer to the Conduction Band.</a:t>
            </a:r>
          </a:p>
          <a:p>
            <a:endParaRPr lang="en-US" dirty="0"/>
          </a:p>
        </p:txBody>
      </p:sp>
      <p:sp>
        <p:nvSpPr>
          <p:cNvPr id="4" name="Slide Number Placeholder 3">
            <a:extLst>
              <a:ext uri="{FF2B5EF4-FFF2-40B4-BE49-F238E27FC236}">
                <a16:creationId xmlns:a16="http://schemas.microsoft.com/office/drawing/2014/main" id="{5DABEB7B-17AA-A621-F7DE-B6338F307D60}"/>
              </a:ext>
            </a:extLst>
          </p:cNvPr>
          <p:cNvSpPr>
            <a:spLocks noGrp="1"/>
          </p:cNvSpPr>
          <p:nvPr>
            <p:ph type="sldNum" sz="quarter" idx="5"/>
          </p:nvPr>
        </p:nvSpPr>
        <p:spPr/>
        <p:txBody>
          <a:bodyPr/>
          <a:lstStyle/>
          <a:p>
            <a:pPr>
              <a:defRPr/>
            </a:pPr>
            <a:fld id="{70702B6B-561A-4A8F-9B90-C1F5C818EDE3}" type="slidenum">
              <a:rPr lang="en-US" smtClean="0"/>
              <a:pPr>
                <a:defRPr/>
              </a:pPr>
              <a:t>36</a:t>
            </a:fld>
            <a:endParaRPr lang="en-US"/>
          </a:p>
        </p:txBody>
      </p:sp>
    </p:spTree>
    <p:extLst>
      <p:ext uri="{BB962C8B-B14F-4D97-AF65-F5344CB8AC3E}">
        <p14:creationId xmlns:p14="http://schemas.microsoft.com/office/powerpoint/2010/main" val="3799897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4D286-466D-53DA-B8A1-D9303EC16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E1FE1-BAD8-5B61-44E0-D52ACBA18F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188CAF-9BB5-4924-326E-CF4C4639C3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1" i="0" u="none" strike="noStrike" kern="1200" dirty="0">
                <a:solidFill>
                  <a:schemeClr val="tx1"/>
                </a:solidFill>
                <a:effectLst/>
                <a:latin typeface="+mn-lt"/>
                <a:ea typeface="+mn-ea"/>
                <a:cs typeface="+mn-cs"/>
              </a:rPr>
              <a:t>N-type</a:t>
            </a:r>
            <a:r>
              <a:rPr lang="en-US" sz="1200" b="0" i="0" u="none" strike="noStrike" kern="1200" dirty="0">
                <a:solidFill>
                  <a:schemeClr val="tx1"/>
                </a:solidFill>
                <a:effectLst/>
                <a:latin typeface="+mn-lt"/>
                <a:ea typeface="+mn-ea"/>
                <a:cs typeface="+mn-cs"/>
              </a:rPr>
              <a:t>, we added electrons, so the "water level" E_F is higher, closer to the Conduction Band.</a:t>
            </a:r>
          </a:p>
          <a:p>
            <a:endParaRPr lang="en-US" dirty="0"/>
          </a:p>
        </p:txBody>
      </p:sp>
      <p:sp>
        <p:nvSpPr>
          <p:cNvPr id="4" name="Slide Number Placeholder 3">
            <a:extLst>
              <a:ext uri="{FF2B5EF4-FFF2-40B4-BE49-F238E27FC236}">
                <a16:creationId xmlns:a16="http://schemas.microsoft.com/office/drawing/2014/main" id="{B6BA4276-1FDC-069B-62C8-8B92BFE9E20B}"/>
              </a:ext>
            </a:extLst>
          </p:cNvPr>
          <p:cNvSpPr>
            <a:spLocks noGrp="1"/>
          </p:cNvSpPr>
          <p:nvPr>
            <p:ph type="sldNum" sz="quarter" idx="5"/>
          </p:nvPr>
        </p:nvSpPr>
        <p:spPr/>
        <p:txBody>
          <a:bodyPr/>
          <a:lstStyle/>
          <a:p>
            <a:pPr>
              <a:defRPr/>
            </a:pPr>
            <a:fld id="{70702B6B-561A-4A8F-9B90-C1F5C818EDE3}" type="slidenum">
              <a:rPr lang="en-US" smtClean="0"/>
              <a:pPr>
                <a:defRPr/>
              </a:pPr>
              <a:t>37</a:t>
            </a:fld>
            <a:endParaRPr lang="en-US"/>
          </a:p>
        </p:txBody>
      </p:sp>
    </p:spTree>
    <p:extLst>
      <p:ext uri="{BB962C8B-B14F-4D97-AF65-F5344CB8AC3E}">
        <p14:creationId xmlns:p14="http://schemas.microsoft.com/office/powerpoint/2010/main" val="2206281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http://hyperphysics.phy-astr.gsu.edu/hbase/Solids/intrin.html</a:t>
            </a:r>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39</a:t>
            </a:fld>
            <a:endParaRPr lang="en-US"/>
          </a:p>
        </p:txBody>
      </p:sp>
    </p:spTree>
    <p:extLst>
      <p:ext uri="{BB962C8B-B14F-4D97-AF65-F5344CB8AC3E}">
        <p14:creationId xmlns:p14="http://schemas.microsoft.com/office/powerpoint/2010/main" val="1527006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40</a:t>
            </a:fld>
            <a:endParaRPr lang="en-US"/>
          </a:p>
        </p:txBody>
      </p:sp>
    </p:spTree>
    <p:extLst>
      <p:ext uri="{BB962C8B-B14F-4D97-AF65-F5344CB8AC3E}">
        <p14:creationId xmlns:p14="http://schemas.microsoft.com/office/powerpoint/2010/main" val="208406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963DA-C42B-8662-D5A2-AA1F052B46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94897-0748-8219-BE91-5E59A0A3E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5BDCE-970A-1918-1C75-2FDD7E2846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7B09FB-3EA7-91D1-CF67-DC70DAA22635}"/>
              </a:ext>
            </a:extLst>
          </p:cNvPr>
          <p:cNvSpPr>
            <a:spLocks noGrp="1"/>
          </p:cNvSpPr>
          <p:nvPr>
            <p:ph type="sldNum" sz="quarter" idx="5"/>
          </p:nvPr>
        </p:nvSpPr>
        <p:spPr/>
        <p:txBody>
          <a:bodyPr/>
          <a:lstStyle/>
          <a:p>
            <a:pPr>
              <a:defRPr/>
            </a:pPr>
            <a:fld id="{70702B6B-561A-4A8F-9B90-C1F5C818EDE3}" type="slidenum">
              <a:rPr lang="en-US" smtClean="0"/>
              <a:pPr>
                <a:defRPr/>
              </a:pPr>
              <a:t>9</a:t>
            </a:fld>
            <a:endParaRPr lang="en-US"/>
          </a:p>
        </p:txBody>
      </p:sp>
    </p:spTree>
    <p:extLst>
      <p:ext uri="{BB962C8B-B14F-4D97-AF65-F5344CB8AC3E}">
        <p14:creationId xmlns:p14="http://schemas.microsoft.com/office/powerpoint/2010/main" val="1805873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41</a:t>
            </a:fld>
            <a:endParaRPr lang="en-US"/>
          </a:p>
        </p:txBody>
      </p:sp>
    </p:spTree>
    <p:extLst>
      <p:ext uri="{BB962C8B-B14F-4D97-AF65-F5344CB8AC3E}">
        <p14:creationId xmlns:p14="http://schemas.microsoft.com/office/powerpoint/2010/main" val="2687616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https://en.wikipedia.org/wiki/Fick%27s_laws_of_diffusion</a:t>
            </a:r>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42</a:t>
            </a:fld>
            <a:endParaRPr lang="en-US"/>
          </a:p>
        </p:txBody>
      </p:sp>
    </p:spTree>
    <p:extLst>
      <p:ext uri="{BB962C8B-B14F-4D97-AF65-F5344CB8AC3E}">
        <p14:creationId xmlns:p14="http://schemas.microsoft.com/office/powerpoint/2010/main" val="2974575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https://en.wikipedia.org/wiki/Fick%27s_laws_of_diffusion</a:t>
            </a:r>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43</a:t>
            </a:fld>
            <a:endParaRPr lang="en-US"/>
          </a:p>
        </p:txBody>
      </p:sp>
    </p:spTree>
    <p:extLst>
      <p:ext uri="{BB962C8B-B14F-4D97-AF65-F5344CB8AC3E}">
        <p14:creationId xmlns:p14="http://schemas.microsoft.com/office/powerpoint/2010/main" val="580459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44</a:t>
            </a:fld>
            <a:endParaRPr lang="en-US"/>
          </a:p>
        </p:txBody>
      </p:sp>
    </p:spTree>
    <p:extLst>
      <p:ext uri="{BB962C8B-B14F-4D97-AF65-F5344CB8AC3E}">
        <p14:creationId xmlns:p14="http://schemas.microsoft.com/office/powerpoint/2010/main" val="2789965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Проводимост: Сименс / Метър (</a:t>
            </a:r>
            <a:r>
              <a:rPr lang="en-US" dirty="0"/>
              <a:t>S/m)</a:t>
            </a:r>
            <a:endParaRPr lang="bg-BG" dirty="0"/>
          </a:p>
          <a:p>
            <a:r>
              <a:rPr lang="bg-BG" dirty="0"/>
              <a:t>Специфично съпротивление: Ом-Метър (</a:t>
            </a:r>
            <a:r>
              <a:rPr lang="el-GR" dirty="0"/>
              <a:t>Ω⋅</a:t>
            </a:r>
            <a:r>
              <a:rPr lang="en-US" dirty="0"/>
              <a:t>m</a:t>
            </a:r>
            <a:r>
              <a:rPr lang="bg-BG" dirty="0"/>
              <a:t>)</a:t>
            </a:r>
            <a:endParaRPr lang="en-US" dirty="0"/>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10</a:t>
            </a:fld>
            <a:endParaRPr lang="en-US"/>
          </a:p>
        </p:txBody>
      </p:sp>
    </p:spTree>
    <p:extLst>
      <p:ext uri="{BB962C8B-B14F-4D97-AF65-F5344CB8AC3E}">
        <p14:creationId xmlns:p14="http://schemas.microsoft.com/office/powerpoint/2010/main" val="3013529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C82DA-AC29-3831-2223-0737F4685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DEF20-6B66-3D1F-4705-5A6C5BAE4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0FACA-79C4-F00E-E40E-742ADA2A51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4DF7C9-F1BD-570F-207D-EC7574C2317F}"/>
              </a:ext>
            </a:extLst>
          </p:cNvPr>
          <p:cNvSpPr>
            <a:spLocks noGrp="1"/>
          </p:cNvSpPr>
          <p:nvPr>
            <p:ph type="sldNum" sz="quarter" idx="5"/>
          </p:nvPr>
        </p:nvSpPr>
        <p:spPr/>
        <p:txBody>
          <a:bodyPr/>
          <a:lstStyle/>
          <a:p>
            <a:pPr>
              <a:defRPr/>
            </a:pPr>
            <a:fld id="{70702B6B-561A-4A8F-9B90-C1F5C818EDE3}" type="slidenum">
              <a:rPr lang="en-US" smtClean="0"/>
              <a:pPr>
                <a:defRPr/>
              </a:pPr>
              <a:t>11</a:t>
            </a:fld>
            <a:endParaRPr lang="en-US"/>
          </a:p>
        </p:txBody>
      </p:sp>
    </p:spTree>
    <p:extLst>
      <p:ext uri="{BB962C8B-B14F-4D97-AF65-F5344CB8AC3E}">
        <p14:creationId xmlns:p14="http://schemas.microsoft.com/office/powerpoint/2010/main" val="3979435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(15 min) The Atomic Model of Silicon: A Perfect, Useless Crystal</a:t>
            </a:r>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Introduce the Silicon atom: 4 valence electrons.</a:t>
            </a:r>
          </a:p>
          <a:p>
            <a:pPr lvl="1" rtl="0" fontAlgn="base"/>
            <a:r>
              <a:rPr lang="en-US" sz="1200" b="0" i="0" u="none" strike="noStrike" kern="1200" dirty="0">
                <a:solidFill>
                  <a:schemeClr val="tx1"/>
                </a:solidFill>
                <a:effectLst/>
                <a:latin typeface="+mn-lt"/>
                <a:ea typeface="+mn-ea"/>
                <a:cs typeface="+mn-cs"/>
              </a:rPr>
              <a:t>Explain </a:t>
            </a:r>
            <a:r>
              <a:rPr lang="en-US" sz="1200" b="1" i="0" u="none" strike="noStrike" kern="1200" dirty="0">
                <a:solidFill>
                  <a:schemeClr val="tx1"/>
                </a:solidFill>
                <a:effectLst/>
                <a:latin typeface="+mn-lt"/>
                <a:ea typeface="+mn-ea"/>
                <a:cs typeface="+mn-cs"/>
              </a:rPr>
              <a:t>covalent bonds</a:t>
            </a:r>
            <a:r>
              <a:rPr lang="en-US" sz="1200" b="0" i="0" u="none" strike="noStrike" kern="1200" dirty="0">
                <a:solidFill>
                  <a:schemeClr val="tx1"/>
                </a:solidFill>
                <a:effectLst/>
                <a:latin typeface="+mn-lt"/>
                <a:ea typeface="+mn-ea"/>
                <a:cs typeface="+mn-cs"/>
              </a:rPr>
              <a:t> using a simple 2D lattice diagram. Each atom shares electrons with four neighbors to become stable.</a:t>
            </a:r>
          </a:p>
          <a:p>
            <a:pPr lvl="1" rtl="0" fontAlgn="base"/>
            <a:r>
              <a:rPr lang="en-US" sz="1200" b="1" i="0" u="none" strike="noStrike" kern="1200" dirty="0">
                <a:solidFill>
                  <a:schemeClr val="tx1"/>
                </a:solidFill>
                <a:effectLst/>
                <a:latin typeface="+mn-lt"/>
                <a:ea typeface="+mn-ea"/>
                <a:cs typeface="+mn-cs"/>
              </a:rPr>
              <a:t>Analogy:</a:t>
            </a:r>
            <a:r>
              <a:rPr lang="en-US" sz="1200" b="0" i="0" u="none" strike="noStrike" kern="1200" dirty="0">
                <a:solidFill>
                  <a:schemeClr val="tx1"/>
                </a:solidFill>
                <a:effectLst/>
                <a:latin typeface="+mn-lt"/>
                <a:ea typeface="+mn-ea"/>
                <a:cs typeface="+mn-cs"/>
              </a:rPr>
              <a:t> Think of it as a perfectly rigid, stable social network where everyone is holding hands with four people.</a:t>
            </a:r>
          </a:p>
          <a:p>
            <a:pPr lvl="1" rtl="0" fontAlgn="base"/>
            <a:r>
              <a:rPr lang="en-US" sz="1200" b="1" i="0" u="none" strike="noStrike" kern="1200" dirty="0">
                <a:solidFill>
                  <a:schemeClr val="tx1"/>
                </a:solidFill>
                <a:effectLst/>
                <a:latin typeface="+mn-lt"/>
                <a:ea typeface="+mn-ea"/>
                <a:cs typeface="+mn-cs"/>
              </a:rPr>
              <a:t>Key Takeaway:</a:t>
            </a:r>
            <a:r>
              <a:rPr lang="en-US" sz="1200" b="0" i="0" u="none" strike="noStrike" kern="1200" dirty="0">
                <a:solidFill>
                  <a:schemeClr val="tx1"/>
                </a:solidFill>
                <a:effectLst/>
                <a:latin typeface="+mn-lt"/>
                <a:ea typeface="+mn-ea"/>
                <a:cs typeface="+mn-cs"/>
              </a:rPr>
              <a:t> In pure (intrinsic) silicon at low temperatures, all electrons are locked in these bonds. They are not free to move. Pure silicon is an insulator.</a:t>
            </a:r>
          </a:p>
          <a:p>
            <a:endParaRPr lang="bg-BG" dirty="0"/>
          </a:p>
        </p:txBody>
      </p:sp>
      <p:sp>
        <p:nvSpPr>
          <p:cNvPr id="4" name="Slide Number Placeholder 3"/>
          <p:cNvSpPr>
            <a:spLocks noGrp="1"/>
          </p:cNvSpPr>
          <p:nvPr>
            <p:ph type="sldNum" sz="quarter" idx="5"/>
          </p:nvPr>
        </p:nvSpPr>
        <p:spPr/>
        <p:txBody>
          <a:bodyPr/>
          <a:lstStyle/>
          <a:p>
            <a:fld id="{6836432D-A829-48BA-86A8-3E39FCC12836}" type="slidenum">
              <a:rPr lang="en-US" smtClean="0"/>
              <a:t>12</a:t>
            </a:fld>
            <a:endParaRPr lang="en-US"/>
          </a:p>
        </p:txBody>
      </p:sp>
    </p:spTree>
    <p:extLst>
      <p:ext uri="{BB962C8B-B14F-4D97-AF65-F5344CB8AC3E}">
        <p14:creationId xmlns:p14="http://schemas.microsoft.com/office/powerpoint/2010/main" val="2373476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051F8-751C-0917-3166-7BFCEF084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9E324-25AF-1E80-8AF9-8ED4A2A911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6E35E-27D5-A09A-669C-B0D1AB60846C}"/>
              </a:ext>
            </a:extLst>
          </p:cNvPr>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(15 min) The Atomic Model of Silicon: A Perfect, Useless Crystal</a:t>
            </a:r>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Introduce the Silicon atom: 4 valence electrons.</a:t>
            </a:r>
          </a:p>
          <a:p>
            <a:pPr lvl="1" rtl="0" fontAlgn="base"/>
            <a:r>
              <a:rPr lang="en-US" sz="1200" b="0" i="0" u="none" strike="noStrike" kern="1200" dirty="0">
                <a:solidFill>
                  <a:schemeClr val="tx1"/>
                </a:solidFill>
                <a:effectLst/>
                <a:latin typeface="+mn-lt"/>
                <a:ea typeface="+mn-ea"/>
                <a:cs typeface="+mn-cs"/>
              </a:rPr>
              <a:t>Explain </a:t>
            </a:r>
            <a:r>
              <a:rPr lang="en-US" sz="1200" b="1" i="0" u="none" strike="noStrike" kern="1200" dirty="0">
                <a:solidFill>
                  <a:schemeClr val="tx1"/>
                </a:solidFill>
                <a:effectLst/>
                <a:latin typeface="+mn-lt"/>
                <a:ea typeface="+mn-ea"/>
                <a:cs typeface="+mn-cs"/>
              </a:rPr>
              <a:t>covalent bonds</a:t>
            </a:r>
            <a:r>
              <a:rPr lang="en-US" sz="1200" b="0" i="0" u="none" strike="noStrike" kern="1200" dirty="0">
                <a:solidFill>
                  <a:schemeClr val="tx1"/>
                </a:solidFill>
                <a:effectLst/>
                <a:latin typeface="+mn-lt"/>
                <a:ea typeface="+mn-ea"/>
                <a:cs typeface="+mn-cs"/>
              </a:rPr>
              <a:t> using a simple 2D lattice diagram. Each atom shares electrons with four neighbors to become stable.</a:t>
            </a:r>
          </a:p>
          <a:p>
            <a:pPr lvl="1" rtl="0" fontAlgn="base"/>
            <a:r>
              <a:rPr lang="en-US" sz="1200" b="1" i="0" u="none" strike="noStrike" kern="1200" dirty="0">
                <a:solidFill>
                  <a:schemeClr val="tx1"/>
                </a:solidFill>
                <a:effectLst/>
                <a:latin typeface="+mn-lt"/>
                <a:ea typeface="+mn-ea"/>
                <a:cs typeface="+mn-cs"/>
              </a:rPr>
              <a:t>Analogy:</a:t>
            </a:r>
            <a:r>
              <a:rPr lang="en-US" sz="1200" b="0" i="0" u="none" strike="noStrike" kern="1200" dirty="0">
                <a:solidFill>
                  <a:schemeClr val="tx1"/>
                </a:solidFill>
                <a:effectLst/>
                <a:latin typeface="+mn-lt"/>
                <a:ea typeface="+mn-ea"/>
                <a:cs typeface="+mn-cs"/>
              </a:rPr>
              <a:t> Think of it as a perfectly rigid, stable social network where everyone is holding hands with four people.</a:t>
            </a:r>
          </a:p>
          <a:p>
            <a:pPr lvl="1" rtl="0" fontAlgn="base"/>
            <a:r>
              <a:rPr lang="en-US" sz="1200" b="1" i="0" u="none" strike="noStrike" kern="1200" dirty="0">
                <a:solidFill>
                  <a:schemeClr val="tx1"/>
                </a:solidFill>
                <a:effectLst/>
                <a:latin typeface="+mn-lt"/>
                <a:ea typeface="+mn-ea"/>
                <a:cs typeface="+mn-cs"/>
              </a:rPr>
              <a:t>Key Takeaway:</a:t>
            </a:r>
            <a:r>
              <a:rPr lang="en-US" sz="1200" b="0" i="0" u="none" strike="noStrike" kern="1200" dirty="0">
                <a:solidFill>
                  <a:schemeClr val="tx1"/>
                </a:solidFill>
                <a:effectLst/>
                <a:latin typeface="+mn-lt"/>
                <a:ea typeface="+mn-ea"/>
                <a:cs typeface="+mn-cs"/>
              </a:rPr>
              <a:t> In pure (intrinsic) silicon at low temperatures, all electrons are locked in these bonds. They are not free to move. Pure silicon is an insulator.</a:t>
            </a:r>
          </a:p>
          <a:p>
            <a:endParaRPr lang="bg-BG" dirty="0"/>
          </a:p>
        </p:txBody>
      </p:sp>
      <p:sp>
        <p:nvSpPr>
          <p:cNvPr id="4" name="Slide Number Placeholder 3">
            <a:extLst>
              <a:ext uri="{FF2B5EF4-FFF2-40B4-BE49-F238E27FC236}">
                <a16:creationId xmlns:a16="http://schemas.microsoft.com/office/drawing/2014/main" id="{A410209A-C2C1-B93A-9471-D5B6AA328230}"/>
              </a:ext>
            </a:extLst>
          </p:cNvPr>
          <p:cNvSpPr>
            <a:spLocks noGrp="1"/>
          </p:cNvSpPr>
          <p:nvPr>
            <p:ph type="sldNum" sz="quarter" idx="5"/>
          </p:nvPr>
        </p:nvSpPr>
        <p:spPr/>
        <p:txBody>
          <a:bodyPr/>
          <a:lstStyle/>
          <a:p>
            <a:fld id="{6836432D-A829-48BA-86A8-3E39FCC12836}" type="slidenum">
              <a:rPr lang="en-US" smtClean="0"/>
              <a:t>13</a:t>
            </a:fld>
            <a:endParaRPr lang="en-US"/>
          </a:p>
        </p:txBody>
      </p:sp>
    </p:spTree>
    <p:extLst>
      <p:ext uri="{BB962C8B-B14F-4D97-AF65-F5344CB8AC3E}">
        <p14:creationId xmlns:p14="http://schemas.microsoft.com/office/powerpoint/2010/main" val="4094074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Explain </a:t>
            </a:r>
            <a:r>
              <a:rPr lang="en-US" sz="1200" b="0" i="1" u="none" strike="noStrike" kern="1200" dirty="0">
                <a:solidFill>
                  <a:schemeClr val="tx1"/>
                </a:solidFill>
                <a:effectLst/>
                <a:latin typeface="+mn-lt"/>
                <a:ea typeface="+mn-ea"/>
                <a:cs typeface="+mn-cs"/>
              </a:rPr>
              <a:t>why</a:t>
            </a:r>
            <a:r>
              <a:rPr lang="en-US" sz="1200" b="0" i="0" u="none" strike="noStrike" kern="1200" dirty="0">
                <a:solidFill>
                  <a:schemeClr val="tx1"/>
                </a:solidFill>
                <a:effectLst/>
                <a:latin typeface="+mn-lt"/>
                <a:ea typeface="+mn-ea"/>
                <a:cs typeface="+mn-cs"/>
              </a:rPr>
              <a:t> materials are conductors or insulators by introducing the concepts of energy bands and the bandgap, using a gentle, non-mathematical introduction to the Pauli Principle.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15</a:t>
            </a:fld>
            <a:endParaRPr lang="en-US"/>
          </a:p>
        </p:txBody>
      </p:sp>
    </p:spTree>
    <p:extLst>
      <p:ext uri="{BB962C8B-B14F-4D97-AF65-F5344CB8AC3E}">
        <p14:creationId xmlns:p14="http://schemas.microsoft.com/office/powerpoint/2010/main" val="3238516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Pauli Exclusion Principle </a:t>
            </a:r>
            <a:r>
              <a:rPr lang="en-US" dirty="0"/>
              <a:t>states that, in an atom or molecule, no two electrons can have the </a:t>
            </a:r>
            <a:r>
              <a:rPr lang="en-US" b="1" dirty="0"/>
              <a:t>same </a:t>
            </a:r>
            <a:r>
              <a:rPr lang="en-US" dirty="0"/>
              <a:t>four electronic quantum numbers.</a:t>
            </a:r>
          </a:p>
        </p:txBody>
      </p:sp>
      <p:sp>
        <p:nvSpPr>
          <p:cNvPr id="4" name="Slide Number Placeholder 3"/>
          <p:cNvSpPr>
            <a:spLocks noGrp="1"/>
          </p:cNvSpPr>
          <p:nvPr>
            <p:ph type="sldNum" sz="quarter" idx="5"/>
          </p:nvPr>
        </p:nvSpPr>
        <p:spPr/>
        <p:txBody>
          <a:bodyPr/>
          <a:lstStyle/>
          <a:p>
            <a:pPr>
              <a:defRPr/>
            </a:pPr>
            <a:fld id="{70702B6B-561A-4A8F-9B90-C1F5C818EDE3}" type="slidenum">
              <a:rPr lang="en-US" smtClean="0"/>
              <a:pPr>
                <a:defRPr/>
              </a:pPr>
              <a:t>16</a:t>
            </a:fld>
            <a:endParaRPr lang="en-US"/>
          </a:p>
        </p:txBody>
      </p:sp>
    </p:spTree>
    <p:extLst>
      <p:ext uri="{BB962C8B-B14F-4D97-AF65-F5344CB8AC3E}">
        <p14:creationId xmlns:p14="http://schemas.microsoft.com/office/powerpoint/2010/main" val="319575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3805-C56C-9D97-87A4-ED7DC4BEBA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5D7BA5-B35E-4527-CC31-C234D7E73D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000B24-3CAA-EA6E-8E89-856637D30054}"/>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5" name="Footer Placeholder 4">
            <a:extLst>
              <a:ext uri="{FF2B5EF4-FFF2-40B4-BE49-F238E27FC236}">
                <a16:creationId xmlns:a16="http://schemas.microsoft.com/office/drawing/2014/main" id="{A920BC54-C884-ADE1-19F9-EC8D6969F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81547-E3E6-795F-8F51-588E2F85F95C}"/>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3702396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4DC2-48C1-64FD-81B4-36CC798391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EBFFD5-C180-BE82-B919-3790BBA898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908B4-EB4A-54A3-CC9D-FF74C770DE7D}"/>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5" name="Footer Placeholder 4">
            <a:extLst>
              <a:ext uri="{FF2B5EF4-FFF2-40B4-BE49-F238E27FC236}">
                <a16:creationId xmlns:a16="http://schemas.microsoft.com/office/drawing/2014/main" id="{F330E7F3-3296-318D-05C6-C07287259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EAAAC-9D27-F30D-4E1B-CC6F241AF388}"/>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1243720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01AC54-AE9B-D41E-28B2-763AB04E67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BAE508-E01F-9755-E874-254769158F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F5ADD-E0DD-91D6-BCA4-BFF7C9558465}"/>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5" name="Footer Placeholder 4">
            <a:extLst>
              <a:ext uri="{FF2B5EF4-FFF2-40B4-BE49-F238E27FC236}">
                <a16:creationId xmlns:a16="http://schemas.microsoft.com/office/drawing/2014/main" id="{F849C4D8-94F2-60B5-F204-6E523D97E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BCCD79-C5F8-BD46-B7C4-52B1037CFD73}"/>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2565821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3" name="Rectangle 2"/>
          <p:cNvSpPr/>
          <p:nvPr userDrawn="1"/>
        </p:nvSpPr>
        <p:spPr>
          <a:xfrm>
            <a:off x="2063552" y="1052736"/>
            <a:ext cx="7872875" cy="3384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990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3" name="Rectangle 2"/>
          <p:cNvSpPr/>
          <p:nvPr userDrawn="1"/>
        </p:nvSpPr>
        <p:spPr>
          <a:xfrm>
            <a:off x="2063552" y="1052736"/>
            <a:ext cx="7872875" cy="3384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76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8542-9AE4-676C-464D-09F3CAE79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5BEF1-4EB0-B57A-3BCF-F95018D56E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2A924-A2A1-66EC-873C-8D7EF2C4F243}"/>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5" name="Footer Placeholder 4">
            <a:extLst>
              <a:ext uri="{FF2B5EF4-FFF2-40B4-BE49-F238E27FC236}">
                <a16:creationId xmlns:a16="http://schemas.microsoft.com/office/drawing/2014/main" id="{3DC7CE21-66EB-1503-CC2A-F995C46FE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32B9B-0FB7-86B9-AD3F-4EDC1630BF97}"/>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270784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40DC-7969-4EC8-84B6-C5D9F70111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FC0C45-D7F5-7B76-FEE9-781CC9AB8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9419F3-6032-054D-DAF1-4E2379948829}"/>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5" name="Footer Placeholder 4">
            <a:extLst>
              <a:ext uri="{FF2B5EF4-FFF2-40B4-BE49-F238E27FC236}">
                <a16:creationId xmlns:a16="http://schemas.microsoft.com/office/drawing/2014/main" id="{CD4D983B-6808-6FFF-AD5C-7E9D227FDF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5EFDA-F935-F54F-6B4D-30036E6F2C1A}"/>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149699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E982-6FDE-DFEB-9BC7-5701A924A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CB381F-1ECC-AA42-3823-BAD3537128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6DC248-1AAF-B520-6D5D-0FACF3D4E1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F586AE-A25B-A1EE-6153-4A16BFDBA0A7}"/>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6" name="Footer Placeholder 5">
            <a:extLst>
              <a:ext uri="{FF2B5EF4-FFF2-40B4-BE49-F238E27FC236}">
                <a16:creationId xmlns:a16="http://schemas.microsoft.com/office/drawing/2014/main" id="{7644E5AE-33B4-18EB-BD9E-1491907FD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E6860D-B5C3-B49D-8B4B-B4C008F2F524}"/>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1212853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858DF-0537-C1F2-1459-D25AAC2987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3E82B7-EA5A-40A0-85BC-E58B5F241A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303C4A-AB49-F2BF-D4AF-BBB45876D7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3CCA64-B722-CC19-1A8F-52959E04B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A1D8D4-E752-62EE-C389-5AECC2ED6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5B4989-DF64-0891-E942-C9843D9166FC}"/>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8" name="Footer Placeholder 7">
            <a:extLst>
              <a:ext uri="{FF2B5EF4-FFF2-40B4-BE49-F238E27FC236}">
                <a16:creationId xmlns:a16="http://schemas.microsoft.com/office/drawing/2014/main" id="{F96993D7-4AFA-C6C0-0C83-9E25784581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DA3357-6369-424B-5DD4-DAB26F5218C2}"/>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29969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22349-F028-DDC7-B21F-73F1563247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F3BB90-7DCE-584E-7AE8-176527F43E2D}"/>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4" name="Footer Placeholder 3">
            <a:extLst>
              <a:ext uri="{FF2B5EF4-FFF2-40B4-BE49-F238E27FC236}">
                <a16:creationId xmlns:a16="http://schemas.microsoft.com/office/drawing/2014/main" id="{4DB03F29-D411-3EDC-256D-BC115CD77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1A9F0D-2D50-958C-CBD0-3338FBA20FC5}"/>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194033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606F8-9C25-3944-21C1-D7F2295ED467}"/>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3" name="Footer Placeholder 2">
            <a:extLst>
              <a:ext uri="{FF2B5EF4-FFF2-40B4-BE49-F238E27FC236}">
                <a16:creationId xmlns:a16="http://schemas.microsoft.com/office/drawing/2014/main" id="{4453A085-5586-A5F3-83D2-17DA9C5A43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7DFEB6-A74C-4119-ADD3-DAA07D7F7E7E}"/>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2298225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D7EB-10A7-C6B2-651D-86EDC34FD4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5834AA-A33A-EB03-383C-5AD3A80DE6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CCFF6C-0BE3-EAA9-C2EB-28B9C69793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166942-F57D-D50A-DA74-61DC72600C81}"/>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6" name="Footer Placeholder 5">
            <a:extLst>
              <a:ext uri="{FF2B5EF4-FFF2-40B4-BE49-F238E27FC236}">
                <a16:creationId xmlns:a16="http://schemas.microsoft.com/office/drawing/2014/main" id="{E9FEA196-058B-4457-BB84-74D7202C49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72BB6-FC39-6CE6-A76F-851C302E0E1E}"/>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3555677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7CE1-A659-46CB-236D-4B0209A846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FDEE1D-44D4-956A-E815-592A5BDF51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4415AA-36C1-3DC2-307C-FDD006337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50B02-D54B-2E84-9B8D-FAC7B4B13AD9}"/>
              </a:ext>
            </a:extLst>
          </p:cNvPr>
          <p:cNvSpPr>
            <a:spLocks noGrp="1"/>
          </p:cNvSpPr>
          <p:nvPr>
            <p:ph type="dt" sz="half" idx="10"/>
          </p:nvPr>
        </p:nvSpPr>
        <p:spPr/>
        <p:txBody>
          <a:bodyPr/>
          <a:lstStyle/>
          <a:p>
            <a:fld id="{6064AD94-9CCB-4BE9-9113-995E150D540B}" type="datetimeFigureOut">
              <a:rPr lang="en-US" smtClean="0"/>
              <a:t>10/6/2025</a:t>
            </a:fld>
            <a:endParaRPr lang="en-US"/>
          </a:p>
        </p:txBody>
      </p:sp>
      <p:sp>
        <p:nvSpPr>
          <p:cNvPr id="6" name="Footer Placeholder 5">
            <a:extLst>
              <a:ext uri="{FF2B5EF4-FFF2-40B4-BE49-F238E27FC236}">
                <a16:creationId xmlns:a16="http://schemas.microsoft.com/office/drawing/2014/main" id="{2D3BA7EC-9B28-9569-3F5B-B58E67B8EF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13A56-CB6C-F40D-E7BF-8EBF5B11AC80}"/>
              </a:ext>
            </a:extLst>
          </p:cNvPr>
          <p:cNvSpPr>
            <a:spLocks noGrp="1"/>
          </p:cNvSpPr>
          <p:nvPr>
            <p:ph type="sldNum" sz="quarter" idx="12"/>
          </p:nvPr>
        </p:nvSpPr>
        <p:spPr/>
        <p:txBody>
          <a:bodyPr/>
          <a:lstStyle/>
          <a:p>
            <a:fld id="{C32591EC-9857-4797-B2F9-52ADA1B12E93}" type="slidenum">
              <a:rPr lang="en-US" smtClean="0"/>
              <a:t>‹#›</a:t>
            </a:fld>
            <a:endParaRPr lang="en-US"/>
          </a:p>
        </p:txBody>
      </p:sp>
    </p:spTree>
    <p:extLst>
      <p:ext uri="{BB962C8B-B14F-4D97-AF65-F5344CB8AC3E}">
        <p14:creationId xmlns:p14="http://schemas.microsoft.com/office/powerpoint/2010/main" val="393824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7C33A9-1831-74FB-65A9-E32A4CF2A0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B545D-6C89-00A8-CC58-E2D4076049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418BC-5E69-0D16-9E5A-1EC27C5C9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64AD94-9CCB-4BE9-9113-995E150D540B}" type="datetimeFigureOut">
              <a:rPr lang="en-US" smtClean="0"/>
              <a:t>10/6/2025</a:t>
            </a:fld>
            <a:endParaRPr lang="en-US"/>
          </a:p>
        </p:txBody>
      </p:sp>
      <p:sp>
        <p:nvSpPr>
          <p:cNvPr id="5" name="Footer Placeholder 4">
            <a:extLst>
              <a:ext uri="{FF2B5EF4-FFF2-40B4-BE49-F238E27FC236}">
                <a16:creationId xmlns:a16="http://schemas.microsoft.com/office/drawing/2014/main" id="{73643D91-2A16-544A-3313-28E59BDB8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1494B6-D8AB-E700-94CA-3277052E7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2591EC-9857-4797-B2F9-52ADA1B12E93}" type="slidenum">
              <a:rPr lang="en-US" smtClean="0"/>
              <a:t>‹#›</a:t>
            </a:fld>
            <a:endParaRPr lang="en-US"/>
          </a:p>
        </p:txBody>
      </p:sp>
    </p:spTree>
    <p:extLst>
      <p:ext uri="{BB962C8B-B14F-4D97-AF65-F5344CB8AC3E}">
        <p14:creationId xmlns:p14="http://schemas.microsoft.com/office/powerpoint/2010/main" val="3024739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40.png"/><Relationship Id="rId4" Type="http://schemas.openxmlformats.org/officeDocument/2006/relationships/image" Target="../media/image33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1.bin"/><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47.wmf"/><Relationship Id="rId5" Type="http://schemas.openxmlformats.org/officeDocument/2006/relationships/oleObject" Target="../embeddings/oleObject2.bin"/><Relationship Id="rId4" Type="http://schemas.openxmlformats.org/officeDocument/2006/relationships/image" Target="../media/image46.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49.wmf"/><Relationship Id="rId5" Type="http://schemas.openxmlformats.org/officeDocument/2006/relationships/oleObject" Target="../embeddings/oleObject4.bin"/><Relationship Id="rId4" Type="http://schemas.openxmlformats.org/officeDocument/2006/relationships/image" Target="../media/image48.wmf"/></Relationships>
</file>

<file path=ppt/slides/_rels/slide4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eg"/><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2.jp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3A9F-88C5-F33C-36DD-605D3E2F9EBD}"/>
              </a:ext>
            </a:extLst>
          </p:cNvPr>
          <p:cNvSpPr>
            <a:spLocks noGrp="1"/>
          </p:cNvSpPr>
          <p:nvPr>
            <p:ph type="title"/>
          </p:nvPr>
        </p:nvSpPr>
        <p:spPr>
          <a:xfrm>
            <a:off x="407368" y="2708920"/>
            <a:ext cx="10972800" cy="1143000"/>
          </a:xfrm>
        </p:spPr>
        <p:txBody>
          <a:bodyPr/>
          <a:lstStyle/>
          <a:p>
            <a:r>
              <a:rPr lang="bg-BG" dirty="0">
                <a:solidFill>
                  <a:srgbClr val="0038A8"/>
                </a:solidFill>
              </a:rPr>
              <a:t>Полупроводници</a:t>
            </a:r>
            <a:endParaRPr lang="en-US" dirty="0">
              <a:solidFill>
                <a:srgbClr val="0038A8"/>
              </a:solidFill>
            </a:endParaRPr>
          </a:p>
        </p:txBody>
      </p:sp>
      <p:pic>
        <p:nvPicPr>
          <p:cNvPr id="4" name="Picture 4">
            <a:extLst>
              <a:ext uri="{FF2B5EF4-FFF2-40B4-BE49-F238E27FC236}">
                <a16:creationId xmlns:a16="http://schemas.microsoft.com/office/drawing/2014/main" id="{DEEEAD90-2F97-FFC7-FFA2-5AEE3A653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68" y="260648"/>
            <a:ext cx="90487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091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23352-DCB8-D716-9510-562EB3BD27A7}"/>
              </a:ext>
            </a:extLst>
          </p:cNvPr>
          <p:cNvPicPr>
            <a:picLocks noChangeAspect="1"/>
          </p:cNvPicPr>
          <p:nvPr/>
        </p:nvPicPr>
        <p:blipFill rotWithShape="1">
          <a:blip r:embed="rId3"/>
          <a:srcRect t="1" b="-333"/>
          <a:stretch/>
        </p:blipFill>
        <p:spPr>
          <a:xfrm>
            <a:off x="1487488" y="853823"/>
            <a:ext cx="9034611" cy="5167465"/>
          </a:xfrm>
          <a:prstGeom prst="rect">
            <a:avLst/>
          </a:prstGeom>
        </p:spPr>
      </p:pic>
      <p:sp>
        <p:nvSpPr>
          <p:cNvPr id="2" name="Rectangle 2">
            <a:extLst>
              <a:ext uri="{FF2B5EF4-FFF2-40B4-BE49-F238E27FC236}">
                <a16:creationId xmlns:a16="http://schemas.microsoft.com/office/drawing/2014/main" id="{E943525D-CE77-962E-60C8-79A9BFB6439D}"/>
              </a:ext>
            </a:extLst>
          </p:cNvPr>
          <p:cNvSpPr txBox="1">
            <a:spLocks noChangeArrowheads="1"/>
          </p:cNvSpPr>
          <p:nvPr/>
        </p:nvSpPr>
        <p:spPr>
          <a:xfrm>
            <a:off x="0" y="26376"/>
            <a:ext cx="7772400" cy="540579"/>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latin typeface="+mn-lt"/>
              </a:rPr>
              <a:t>Изолатори, проводници и полупроводници</a:t>
            </a:r>
            <a:endParaRPr lang="en-US" sz="2400" kern="0" dirty="0">
              <a:solidFill>
                <a:schemeClr val="tx1"/>
              </a:solidFill>
              <a:latin typeface="+mn-lt"/>
            </a:endParaRPr>
          </a:p>
        </p:txBody>
      </p:sp>
      <p:sp>
        <p:nvSpPr>
          <p:cNvPr id="5" name="TextBox 4">
            <a:extLst>
              <a:ext uri="{FF2B5EF4-FFF2-40B4-BE49-F238E27FC236}">
                <a16:creationId xmlns:a16="http://schemas.microsoft.com/office/drawing/2014/main" id="{8ADA4D8C-D343-8EBD-018A-59623D16D8CC}"/>
              </a:ext>
            </a:extLst>
          </p:cNvPr>
          <p:cNvSpPr txBox="1"/>
          <p:nvPr/>
        </p:nvSpPr>
        <p:spPr>
          <a:xfrm>
            <a:off x="3791744" y="5013176"/>
            <a:ext cx="4176464" cy="369332"/>
          </a:xfrm>
          <a:prstGeom prst="rect">
            <a:avLst/>
          </a:prstGeom>
          <a:solidFill>
            <a:schemeClr val="bg1"/>
          </a:solidFill>
        </p:spPr>
        <p:txBody>
          <a:bodyPr wrap="square">
            <a:spAutoFit/>
          </a:bodyPr>
          <a:lstStyle/>
          <a:p>
            <a:r>
              <a:rPr lang="ru-RU" dirty="0" err="1"/>
              <a:t>Проводимост</a:t>
            </a:r>
            <a:r>
              <a:rPr lang="ru-RU" dirty="0"/>
              <a:t>: Сименс / </a:t>
            </a:r>
            <a:r>
              <a:rPr lang="ru-RU" dirty="0" err="1"/>
              <a:t>Метър</a:t>
            </a:r>
            <a:r>
              <a:rPr lang="ru-RU" dirty="0"/>
              <a:t> (S/m)</a:t>
            </a:r>
          </a:p>
        </p:txBody>
      </p:sp>
      <p:sp>
        <p:nvSpPr>
          <p:cNvPr id="7" name="TextBox 6">
            <a:extLst>
              <a:ext uri="{FF2B5EF4-FFF2-40B4-BE49-F238E27FC236}">
                <a16:creationId xmlns:a16="http://schemas.microsoft.com/office/drawing/2014/main" id="{777302B4-7878-D9EE-3106-470A21A56963}"/>
              </a:ext>
            </a:extLst>
          </p:cNvPr>
          <p:cNvSpPr txBox="1"/>
          <p:nvPr/>
        </p:nvSpPr>
        <p:spPr>
          <a:xfrm>
            <a:off x="3575720" y="836712"/>
            <a:ext cx="6094562" cy="369332"/>
          </a:xfrm>
          <a:prstGeom prst="rect">
            <a:avLst/>
          </a:prstGeom>
          <a:solidFill>
            <a:schemeClr val="bg1"/>
          </a:solidFill>
        </p:spPr>
        <p:txBody>
          <a:bodyPr wrap="square">
            <a:spAutoFit/>
          </a:bodyPr>
          <a:lstStyle/>
          <a:p>
            <a:r>
              <a:rPr lang="bg-BG" dirty="0"/>
              <a:t>Специфично съпротивление: Ом-Метър (</a:t>
            </a:r>
            <a:r>
              <a:rPr lang="el-GR" dirty="0"/>
              <a:t>Ω⋅</a:t>
            </a:r>
            <a:r>
              <a:rPr lang="en-US" dirty="0"/>
              <a:t>m</a:t>
            </a:r>
            <a:r>
              <a:rPr lang="bg-BG" dirty="0"/>
              <a: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3A537DD-95FD-8E3B-109D-4F8CD6C79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8B22C-6119-EF7A-8763-BF7B06E75923}"/>
              </a:ext>
            </a:extLst>
          </p:cNvPr>
          <p:cNvSpPr>
            <a:spLocks noGrp="1"/>
          </p:cNvSpPr>
          <p:nvPr>
            <p:ph type="title"/>
          </p:nvPr>
        </p:nvSpPr>
        <p:spPr>
          <a:xfrm>
            <a:off x="0" y="0"/>
            <a:ext cx="10972800" cy="634082"/>
          </a:xfrm>
        </p:spPr>
        <p:txBody>
          <a:bodyPr/>
          <a:lstStyle/>
          <a:p>
            <a:r>
              <a:rPr lang="bg-BG" sz="2400" dirty="0">
                <a:latin typeface="+mn-lt"/>
              </a:rPr>
              <a:t>Проводимост на полупроводниците</a:t>
            </a:r>
            <a:endParaRPr lang="en-US" sz="2400" dirty="0">
              <a:latin typeface="+mn-lt"/>
            </a:endParaRPr>
          </a:p>
        </p:txBody>
      </p:sp>
      <p:sp>
        <p:nvSpPr>
          <p:cNvPr id="3" name="Content Placeholder 2">
            <a:extLst>
              <a:ext uri="{FF2B5EF4-FFF2-40B4-BE49-F238E27FC236}">
                <a16:creationId xmlns:a16="http://schemas.microsoft.com/office/drawing/2014/main" id="{58526D2B-16E0-58DE-A929-92AA87ED6A62}"/>
              </a:ext>
            </a:extLst>
          </p:cNvPr>
          <p:cNvSpPr>
            <a:spLocks noGrp="1"/>
          </p:cNvSpPr>
          <p:nvPr>
            <p:ph idx="1"/>
          </p:nvPr>
        </p:nvSpPr>
        <p:spPr>
          <a:xfrm>
            <a:off x="457200" y="1315827"/>
            <a:ext cx="10515600" cy="4351338"/>
          </a:xfrm>
        </p:spPr>
        <p:txBody>
          <a:bodyPr>
            <a:normAutofit/>
          </a:bodyPr>
          <a:lstStyle/>
          <a:p>
            <a:pPr marL="0" indent="0">
              <a:buNone/>
            </a:pPr>
            <a:r>
              <a:rPr lang="bg-BG" sz="1800" dirty="0"/>
              <a:t>Какво прави полупроводниците „специални“?</a:t>
            </a:r>
          </a:p>
          <a:p>
            <a:pPr marL="0" indent="0">
              <a:buNone/>
            </a:pPr>
            <a:endParaRPr lang="bg-BG" sz="1800" dirty="0"/>
          </a:p>
          <a:p>
            <a:pPr marL="0" indent="0">
              <a:buNone/>
            </a:pPr>
            <a:r>
              <a:rPr lang="bg-BG" sz="1800" dirty="0"/>
              <a:t>1. Тяхната проводимост може да бъде прецизно контролирана чрез добавяне на примесни атоми (в много-ниски концентрации: 1</a:t>
            </a:r>
            <a:r>
              <a:rPr lang="en-US" sz="1800" dirty="0"/>
              <a:t>ug </a:t>
            </a:r>
            <a:r>
              <a:rPr lang="bg-BG" sz="1800" dirty="0"/>
              <a:t>– 1</a:t>
            </a:r>
            <a:r>
              <a:rPr lang="en-US" sz="1800" dirty="0"/>
              <a:t>mg </a:t>
            </a:r>
            <a:r>
              <a:rPr lang="bg-BG" sz="1800" dirty="0"/>
              <a:t>примеси на 1</a:t>
            </a:r>
            <a:r>
              <a:rPr lang="en-US" sz="1800" dirty="0"/>
              <a:t>kg</a:t>
            </a:r>
            <a:r>
              <a:rPr lang="bg-BG" sz="1800" dirty="0"/>
              <a:t> чист полупроводник)</a:t>
            </a:r>
          </a:p>
          <a:p>
            <a:pPr marL="0" indent="0">
              <a:buNone/>
            </a:pPr>
            <a:endParaRPr lang="bg-BG" sz="1800" dirty="0"/>
          </a:p>
          <a:p>
            <a:pPr marL="0" indent="0">
              <a:buNone/>
            </a:pPr>
            <a:r>
              <a:rPr lang="bg-BG" sz="1800" dirty="0"/>
              <a:t>2. Също така, тя силно зависи от:</a:t>
            </a:r>
          </a:p>
          <a:p>
            <a:r>
              <a:rPr lang="bg-BG" sz="1800" dirty="0"/>
              <a:t>Температура</a:t>
            </a:r>
          </a:p>
          <a:p>
            <a:r>
              <a:rPr lang="bg-BG" sz="1800" dirty="0"/>
              <a:t>Осветеност</a:t>
            </a:r>
          </a:p>
          <a:p>
            <a:r>
              <a:rPr lang="bg-BG" sz="1800" dirty="0"/>
              <a:t>Магнитно поле</a:t>
            </a:r>
          </a:p>
          <a:p>
            <a:pPr marL="0" indent="0">
              <a:buNone/>
            </a:pPr>
            <a:endParaRPr lang="bg-BG" sz="1800" dirty="0"/>
          </a:p>
          <a:p>
            <a:pPr marL="0" indent="0">
              <a:buNone/>
            </a:pPr>
            <a:r>
              <a:rPr lang="bg-BG" sz="1800" dirty="0"/>
              <a:t>Тези свойства на полупроводниците ги прави едни от най-важните материали в електрониката.</a:t>
            </a:r>
            <a:endParaRPr lang="en-US" sz="1800" dirty="0"/>
          </a:p>
        </p:txBody>
      </p:sp>
    </p:spTree>
    <p:extLst>
      <p:ext uri="{BB962C8B-B14F-4D97-AF65-F5344CB8AC3E}">
        <p14:creationId xmlns:p14="http://schemas.microsoft.com/office/powerpoint/2010/main" val="2454724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ilicon Atom Stock Illustrations – 751 Silicon Atom Stock Illustrations,  Vectors &amp; Clipart - Dreamstime">
            <a:extLst>
              <a:ext uri="{FF2B5EF4-FFF2-40B4-BE49-F238E27FC236}">
                <a16:creationId xmlns:a16="http://schemas.microsoft.com/office/drawing/2014/main" id="{F98B70CC-8441-DE11-3783-0A60E2F27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6273" y="688987"/>
            <a:ext cx="3492434" cy="34924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DE164F96-B013-93A4-885E-CC666C3207E4}"/>
              </a:ext>
            </a:extLst>
          </p:cNvPr>
          <p:cNvSpPr txBox="1">
            <a:spLocks noChangeArrowheads="1"/>
          </p:cNvSpPr>
          <p:nvPr/>
        </p:nvSpPr>
        <p:spPr>
          <a:xfrm>
            <a:off x="0" y="16108"/>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latin typeface="+mn-lt"/>
              </a:rPr>
              <a:t>Структура на атом на силиций </a:t>
            </a:r>
            <a:r>
              <a:rPr lang="en-US" sz="2400" kern="0" dirty="0">
                <a:solidFill>
                  <a:schemeClr val="tx1"/>
                </a:solidFill>
                <a:latin typeface="+mn-lt"/>
              </a:rPr>
              <a:t>(Si)</a:t>
            </a:r>
          </a:p>
        </p:txBody>
      </p:sp>
      <p:sp>
        <p:nvSpPr>
          <p:cNvPr id="6" name="TextBox 23">
            <a:extLst>
              <a:ext uri="{FF2B5EF4-FFF2-40B4-BE49-F238E27FC236}">
                <a16:creationId xmlns:a16="http://schemas.microsoft.com/office/drawing/2014/main" id="{0289723B-0FC1-8675-8990-3AD8A7E3B608}"/>
              </a:ext>
            </a:extLst>
          </p:cNvPr>
          <p:cNvSpPr txBox="1">
            <a:spLocks noChangeArrowheads="1"/>
          </p:cNvSpPr>
          <p:nvPr/>
        </p:nvSpPr>
        <p:spPr bwMode="auto">
          <a:xfrm>
            <a:off x="213151" y="4359668"/>
            <a:ext cx="1087293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bg-BG" dirty="0">
              <a:latin typeface="+mn-lt"/>
            </a:endParaRPr>
          </a:p>
          <a:p>
            <a:pPr eaLnBrk="1" hangingPunct="1"/>
            <a:r>
              <a:rPr lang="bg-BG" dirty="0">
                <a:latin typeface="+mn-lt"/>
              </a:rPr>
              <a:t>Електроните от най-външната орбита са относително слабо свързани с атома. </a:t>
            </a:r>
          </a:p>
          <a:p>
            <a:pPr eaLnBrk="1" hangingPunct="1"/>
            <a:r>
              <a:rPr lang="bg-BG" dirty="0">
                <a:latin typeface="+mn-lt"/>
              </a:rPr>
              <a:t>Те се наричат </a:t>
            </a:r>
            <a:r>
              <a:rPr lang="bg-BG" b="1" dirty="0">
                <a:latin typeface="+mn-lt"/>
              </a:rPr>
              <a:t>валентни електрони</a:t>
            </a:r>
            <a:r>
              <a:rPr lang="bg-BG" dirty="0">
                <a:latin typeface="+mn-lt"/>
              </a:rPr>
              <a:t> и определят химическите и електрическите свойства на елементите.</a:t>
            </a:r>
          </a:p>
          <a:p>
            <a:pPr eaLnBrk="1" hangingPunct="1"/>
            <a:endParaRPr lang="en-US" dirty="0">
              <a:latin typeface="+mn-lt"/>
            </a:endParaRPr>
          </a:p>
          <a:p>
            <a:pPr eaLnBrk="1" hangingPunct="1"/>
            <a:r>
              <a:rPr lang="bg-BG" dirty="0">
                <a:latin typeface="+mn-lt"/>
              </a:rPr>
              <a:t>Атомите на силиция </a:t>
            </a:r>
            <a:r>
              <a:rPr lang="en-US" dirty="0">
                <a:latin typeface="+mn-lt"/>
              </a:rPr>
              <a:t>(Si) </a:t>
            </a:r>
            <a:r>
              <a:rPr lang="bg-BG" dirty="0">
                <a:latin typeface="+mn-lt"/>
              </a:rPr>
              <a:t>имат по четири валентни електрона</a:t>
            </a:r>
            <a:r>
              <a:rPr lang="en-US" dirty="0">
                <a:latin typeface="+mn-lt"/>
              </a:rPr>
              <a:t>. </a:t>
            </a:r>
            <a:endParaRPr lang="bg-BG" dirty="0">
              <a:latin typeface="+mn-lt"/>
            </a:endParaRPr>
          </a:p>
        </p:txBody>
      </p:sp>
      <p:pic>
        <p:nvPicPr>
          <p:cNvPr id="10" name="Picture 9" descr="A blue square with white text&#10;&#10;Description automatically generated">
            <a:extLst>
              <a:ext uri="{FF2B5EF4-FFF2-40B4-BE49-F238E27FC236}">
                <a16:creationId xmlns:a16="http://schemas.microsoft.com/office/drawing/2014/main" id="{27C2D47E-D3F5-9B32-BDCD-A8B515159A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6653" y="644215"/>
            <a:ext cx="1972366" cy="1972366"/>
          </a:xfrm>
          <a:prstGeom prst="rect">
            <a:avLst/>
          </a:prstGeom>
        </p:spPr>
      </p:pic>
    </p:spTree>
    <p:extLst>
      <p:ext uri="{BB962C8B-B14F-4D97-AF65-F5344CB8AC3E}">
        <p14:creationId xmlns:p14="http://schemas.microsoft.com/office/powerpoint/2010/main" val="255926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B5D95-1A3C-4B27-CB38-A8BE511853D0}"/>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AA247319-000A-7F7F-3D6C-4B026A86E93B}"/>
              </a:ext>
            </a:extLst>
          </p:cNvPr>
          <p:cNvSpPr txBox="1">
            <a:spLocks noChangeArrowheads="1"/>
          </p:cNvSpPr>
          <p:nvPr/>
        </p:nvSpPr>
        <p:spPr>
          <a:xfrm>
            <a:off x="0" y="16108"/>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latin typeface="+mn-lt"/>
              </a:rPr>
              <a:t>Кристална структура на силиций</a:t>
            </a:r>
            <a:endParaRPr lang="en-US" sz="2400" kern="0" dirty="0">
              <a:solidFill>
                <a:schemeClr val="tx1"/>
              </a:solidFill>
              <a:latin typeface="+mn-lt"/>
            </a:endParaRPr>
          </a:p>
        </p:txBody>
      </p:sp>
      <p:sp>
        <p:nvSpPr>
          <p:cNvPr id="8" name="TextBox 7">
            <a:extLst>
              <a:ext uri="{FF2B5EF4-FFF2-40B4-BE49-F238E27FC236}">
                <a16:creationId xmlns:a16="http://schemas.microsoft.com/office/drawing/2014/main" id="{D541D50D-C581-01BF-E9AA-069B04B7D195}"/>
              </a:ext>
            </a:extLst>
          </p:cNvPr>
          <p:cNvSpPr txBox="1"/>
          <p:nvPr/>
        </p:nvSpPr>
        <p:spPr>
          <a:xfrm>
            <a:off x="780882" y="5077486"/>
            <a:ext cx="11171055" cy="923330"/>
          </a:xfrm>
          <a:prstGeom prst="rect">
            <a:avLst/>
          </a:prstGeom>
          <a:noFill/>
        </p:spPr>
        <p:txBody>
          <a:bodyPr wrap="square">
            <a:spAutoFit/>
          </a:bodyPr>
          <a:lstStyle/>
          <a:p>
            <a:r>
              <a:rPr lang="bg-BG" dirty="0"/>
              <a:t>Всеки един от четирите валентни електрона на </a:t>
            </a:r>
            <a:r>
              <a:rPr lang="en-US" dirty="0"/>
              <a:t>Si</a:t>
            </a:r>
            <a:r>
              <a:rPr lang="bg-BG" dirty="0"/>
              <a:t> атом формира </a:t>
            </a:r>
            <a:r>
              <a:rPr lang="bg-BG" b="1" dirty="0"/>
              <a:t>ковалентна връзка</a:t>
            </a:r>
            <a:r>
              <a:rPr lang="bg-BG" dirty="0"/>
              <a:t> с валентен електрон от съседни </a:t>
            </a:r>
            <a:r>
              <a:rPr lang="en-US" dirty="0"/>
              <a:t>Si</a:t>
            </a:r>
            <a:r>
              <a:rPr lang="bg-BG" dirty="0"/>
              <a:t> атоми. Така валентният електрон става общ за два съседни атома. </a:t>
            </a:r>
          </a:p>
          <a:p>
            <a:r>
              <a:rPr lang="bg-BG" dirty="0"/>
              <a:t>Ковалентните връзки задържат атомите заедно в кристала. </a:t>
            </a:r>
            <a:endParaRPr lang="en-US" dirty="0"/>
          </a:p>
        </p:txBody>
      </p:sp>
      <p:pic>
        <p:nvPicPr>
          <p:cNvPr id="2" name="Picture 1" descr="Bubble chart&#10;&#10;Description automatically generated with medium confidence">
            <a:extLst>
              <a:ext uri="{FF2B5EF4-FFF2-40B4-BE49-F238E27FC236}">
                <a16:creationId xmlns:a16="http://schemas.microsoft.com/office/drawing/2014/main" id="{DD0B1394-2B9F-7B17-9EFA-817932BE5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171" y="1503172"/>
            <a:ext cx="2609433" cy="2570775"/>
          </a:xfrm>
          <a:prstGeom prst="rect">
            <a:avLst/>
          </a:prstGeom>
        </p:spPr>
      </p:pic>
      <p:pic>
        <p:nvPicPr>
          <p:cNvPr id="5" name="Picture 4" descr="A black background with blue dots&#10;&#10;AI-generated content may be incorrect.">
            <a:extLst>
              <a:ext uri="{FF2B5EF4-FFF2-40B4-BE49-F238E27FC236}">
                <a16:creationId xmlns:a16="http://schemas.microsoft.com/office/drawing/2014/main" id="{848E35FE-2DD4-405C-2E52-F1CB9FF08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352" y="1503172"/>
            <a:ext cx="3063246" cy="2910846"/>
          </a:xfrm>
          <a:prstGeom prst="rect">
            <a:avLst/>
          </a:prstGeom>
        </p:spPr>
      </p:pic>
    </p:spTree>
    <p:extLst>
      <p:ext uri="{BB962C8B-B14F-4D97-AF65-F5344CB8AC3E}">
        <p14:creationId xmlns:p14="http://schemas.microsoft.com/office/powerpoint/2010/main" val="2853248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03D10E-168E-782C-2C2B-42091F46D6A7}"/>
              </a:ext>
            </a:extLst>
          </p:cNvPr>
          <p:cNvSpPr>
            <a:spLocks noGrp="1"/>
          </p:cNvSpPr>
          <p:nvPr>
            <p:ph type="title"/>
          </p:nvPr>
        </p:nvSpPr>
        <p:spPr/>
        <p:txBody>
          <a:bodyPr/>
          <a:lstStyle/>
          <a:p>
            <a:r>
              <a:rPr lang="bg-BG" dirty="0"/>
              <a:t>Енергийни зони</a:t>
            </a:r>
          </a:p>
        </p:txBody>
      </p:sp>
      <p:sp>
        <p:nvSpPr>
          <p:cNvPr id="5" name="Text Placeholder 4">
            <a:extLst>
              <a:ext uri="{FF2B5EF4-FFF2-40B4-BE49-F238E27FC236}">
                <a16:creationId xmlns:a16="http://schemas.microsoft.com/office/drawing/2014/main" id="{72388C5D-E56B-AEC6-198E-BDC73927625D}"/>
              </a:ext>
            </a:extLst>
          </p:cNvPr>
          <p:cNvSpPr>
            <a:spLocks noGrp="1"/>
          </p:cNvSpPr>
          <p:nvPr>
            <p:ph type="body" idx="1"/>
          </p:nvPr>
        </p:nvSpPr>
        <p:spPr/>
        <p:txBody>
          <a:bodyPr/>
          <a:lstStyle/>
          <a:p>
            <a:r>
              <a:rPr lang="bg-BG" dirty="0"/>
              <a:t>Защо материалите са проводници или изолатори?</a:t>
            </a:r>
          </a:p>
        </p:txBody>
      </p:sp>
    </p:spTree>
    <p:extLst>
      <p:ext uri="{BB962C8B-B14F-4D97-AF65-F5344CB8AC3E}">
        <p14:creationId xmlns:p14="http://schemas.microsoft.com/office/powerpoint/2010/main" val="683859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23"/>
          <p:cNvSpPr txBox="1">
            <a:spLocks noChangeArrowheads="1"/>
          </p:cNvSpPr>
          <p:nvPr/>
        </p:nvSpPr>
        <p:spPr bwMode="auto">
          <a:xfrm>
            <a:off x="306479" y="1526414"/>
            <a:ext cx="11737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bg-BG" dirty="0">
                <a:latin typeface="+mn-lt"/>
              </a:rPr>
              <a:t>Класическа механика (</a:t>
            </a:r>
            <a:r>
              <a:rPr lang="en-US" dirty="0">
                <a:latin typeface="+mn-lt"/>
              </a:rPr>
              <a:t>“</a:t>
            </a:r>
            <a:r>
              <a:rPr lang="bg-BG" dirty="0">
                <a:latin typeface="+mn-lt"/>
              </a:rPr>
              <a:t>Макро свят“) – едно тяло може да притежава произволно кинетична енергия</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02FD4A-BD5C-E6B8-8F2E-E96643671AA6}"/>
                  </a:ext>
                </a:extLst>
              </p:cNvPr>
              <p:cNvSpPr txBox="1"/>
              <p:nvPr/>
            </p:nvSpPr>
            <p:spPr>
              <a:xfrm>
                <a:off x="4611565" y="2101361"/>
                <a:ext cx="126502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 </m:t>
                      </m:r>
                      <m:f>
                        <m:fPr>
                          <m:ctrlPr>
                            <a:rPr lang="bg-BG"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𝑚</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𝑣</m:t>
                          </m:r>
                        </m:e>
                        <m:sup>
                          <m:r>
                            <a:rPr lang="en-US" b="0" i="1" smtClean="0">
                              <a:solidFill>
                                <a:schemeClr val="tx1"/>
                              </a:solidFill>
                              <a:latin typeface="Cambria Math" panose="02040503050406030204" pitchFamily="18" charset="0"/>
                            </a:rPr>
                            <m:t>2</m:t>
                          </m:r>
                        </m:sup>
                      </m:sSup>
                    </m:oMath>
                  </m:oMathPara>
                </a14:m>
                <a:endParaRPr lang="bg-BG" dirty="0">
                  <a:solidFill>
                    <a:schemeClr val="tx1"/>
                  </a:solidFill>
                </a:endParaRPr>
              </a:p>
            </p:txBody>
          </p:sp>
        </mc:Choice>
        <mc:Fallback xmlns="">
          <p:sp>
            <p:nvSpPr>
              <p:cNvPr id="7" name="TextBox 6">
                <a:extLst>
                  <a:ext uri="{FF2B5EF4-FFF2-40B4-BE49-F238E27FC236}">
                    <a16:creationId xmlns:a16="http://schemas.microsoft.com/office/drawing/2014/main" id="{4C02FD4A-BD5C-E6B8-8F2E-E96643671AA6}"/>
                  </a:ext>
                </a:extLst>
              </p:cNvPr>
              <p:cNvSpPr txBox="1">
                <a:spLocks noRot="1" noChangeAspect="1" noMove="1" noResize="1" noEditPoints="1" noAdjustHandles="1" noChangeArrowheads="1" noChangeShapeType="1" noTextEdit="1"/>
              </p:cNvSpPr>
              <p:nvPr/>
            </p:nvSpPr>
            <p:spPr>
              <a:xfrm>
                <a:off x="4611565" y="2101361"/>
                <a:ext cx="1265026" cy="518604"/>
              </a:xfrm>
              <a:prstGeom prst="rect">
                <a:avLst/>
              </a:prstGeom>
              <a:blipFill>
                <a:blip r:embed="rId3"/>
                <a:stretch>
                  <a:fillRect/>
                </a:stretch>
              </a:blipFill>
            </p:spPr>
            <p:txBody>
              <a:bodyPr/>
              <a:lstStyle/>
              <a:p>
                <a:r>
                  <a:rPr lang="bg-BG">
                    <a:noFill/>
                  </a:rPr>
                  <a:t> </a:t>
                </a:r>
              </a:p>
            </p:txBody>
          </p:sp>
        </mc:Fallback>
      </mc:AlternateContent>
      <p:sp>
        <p:nvSpPr>
          <p:cNvPr id="8" name="TextBox 23">
            <a:extLst>
              <a:ext uri="{FF2B5EF4-FFF2-40B4-BE49-F238E27FC236}">
                <a16:creationId xmlns:a16="http://schemas.microsoft.com/office/drawing/2014/main" id="{6714EFF8-57BB-5A8B-7274-AEFD7D341D08}"/>
              </a:ext>
            </a:extLst>
          </p:cNvPr>
          <p:cNvSpPr txBox="1">
            <a:spLocks noChangeArrowheads="1"/>
          </p:cNvSpPr>
          <p:nvPr/>
        </p:nvSpPr>
        <p:spPr bwMode="auto">
          <a:xfrm>
            <a:off x="306479" y="3103629"/>
            <a:ext cx="117373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bg-BG" dirty="0">
                <a:latin typeface="+mn-lt"/>
              </a:rPr>
              <a:t>Квантова механика – свързаните частици (напр. електроните в атомите) могата да заемат определени, </a:t>
            </a:r>
            <a:r>
              <a:rPr lang="bg-BG" b="1" dirty="0">
                <a:latin typeface="+mn-lt"/>
              </a:rPr>
              <a:t>дискретни</a:t>
            </a:r>
            <a:r>
              <a:rPr lang="bg-BG" dirty="0">
                <a:latin typeface="+mn-lt"/>
              </a:rPr>
              <a:t> енергийни нива.</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ED0AE64-BAB9-04ED-5634-9FF66F3052DD}"/>
                  </a:ext>
                </a:extLst>
              </p:cNvPr>
              <p:cNvSpPr txBox="1"/>
              <p:nvPr/>
            </p:nvSpPr>
            <p:spPr>
              <a:xfrm>
                <a:off x="4235789" y="4396154"/>
                <a:ext cx="1509516"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bg-BG"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𝐸</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h𝑐𝑅</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𝑍</m:t>
                              </m:r>
                            </m:e>
                            <m:sup>
                              <m:r>
                                <a:rPr lang="en-US" b="0" i="1" smtClean="0">
                                  <a:solidFill>
                                    <a:schemeClr val="tx1"/>
                                  </a:solidFill>
                                  <a:latin typeface="Cambria Math" panose="02040503050406030204" pitchFamily="18" charset="0"/>
                                </a:rPr>
                                <m:t>2</m:t>
                              </m:r>
                            </m:sup>
                          </m:sSup>
                        </m:num>
                        <m:den>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𝑛</m:t>
                              </m:r>
                            </m:e>
                            <m:sup>
                              <m:r>
                                <a:rPr lang="en-US" b="0" i="1" smtClean="0">
                                  <a:solidFill>
                                    <a:schemeClr val="tx1"/>
                                  </a:solidFill>
                                  <a:latin typeface="Cambria Math" panose="02040503050406030204" pitchFamily="18" charset="0"/>
                                </a:rPr>
                                <m:t>2</m:t>
                              </m:r>
                            </m:sup>
                          </m:sSup>
                        </m:den>
                      </m:f>
                    </m:oMath>
                  </m:oMathPara>
                </a14:m>
                <a:endParaRPr lang="bg-BG" dirty="0">
                  <a:solidFill>
                    <a:schemeClr val="tx1"/>
                  </a:solidFill>
                </a:endParaRPr>
              </a:p>
            </p:txBody>
          </p:sp>
        </mc:Choice>
        <mc:Fallback xmlns="">
          <p:sp>
            <p:nvSpPr>
              <p:cNvPr id="13" name="TextBox 12">
                <a:extLst>
                  <a:ext uri="{FF2B5EF4-FFF2-40B4-BE49-F238E27FC236}">
                    <a16:creationId xmlns:a16="http://schemas.microsoft.com/office/drawing/2014/main" id="{7ED0AE64-BAB9-04ED-5634-9FF66F3052DD}"/>
                  </a:ext>
                </a:extLst>
              </p:cNvPr>
              <p:cNvSpPr txBox="1">
                <a:spLocks noRot="1" noChangeAspect="1" noMove="1" noResize="1" noEditPoints="1" noAdjustHandles="1" noChangeArrowheads="1" noChangeShapeType="1" noTextEdit="1"/>
              </p:cNvSpPr>
              <p:nvPr/>
            </p:nvSpPr>
            <p:spPr>
              <a:xfrm>
                <a:off x="4235789" y="4396154"/>
                <a:ext cx="1509516" cy="572657"/>
              </a:xfrm>
              <a:prstGeom prst="rect">
                <a:avLst/>
              </a:prstGeom>
              <a:blipFill>
                <a:blip r:embed="rId4"/>
                <a:stretch>
                  <a:fillRect/>
                </a:stretch>
              </a:blipFill>
            </p:spPr>
            <p:txBody>
              <a:bodyPr/>
              <a:lstStyle/>
              <a:p>
                <a:r>
                  <a:rPr lang="bg-BG">
                    <a:noFill/>
                  </a:rPr>
                  <a:t> </a:t>
                </a:r>
              </a:p>
            </p:txBody>
          </p:sp>
        </mc:Fallback>
      </mc:AlternateContent>
      <p:sp>
        <p:nvSpPr>
          <p:cNvPr id="14" name="TextBox 13">
            <a:extLst>
              <a:ext uri="{FF2B5EF4-FFF2-40B4-BE49-F238E27FC236}">
                <a16:creationId xmlns:a16="http://schemas.microsoft.com/office/drawing/2014/main" id="{D3BF2BB1-1901-E1DB-3573-E56652649021}"/>
              </a:ext>
            </a:extLst>
          </p:cNvPr>
          <p:cNvSpPr txBox="1"/>
          <p:nvPr/>
        </p:nvSpPr>
        <p:spPr>
          <a:xfrm>
            <a:off x="6708531" y="4091760"/>
            <a:ext cx="2916824" cy="1477328"/>
          </a:xfrm>
          <a:prstGeom prst="rect">
            <a:avLst/>
          </a:prstGeom>
          <a:noFill/>
        </p:spPr>
        <p:txBody>
          <a:bodyPr wrap="none" rtlCol="0">
            <a:spAutoFit/>
          </a:bodyPr>
          <a:lstStyle/>
          <a:p>
            <a:r>
              <a:rPr lang="en-US" i="1" dirty="0"/>
              <a:t>h</a:t>
            </a:r>
            <a:r>
              <a:rPr lang="en-US" dirty="0"/>
              <a:t> – </a:t>
            </a:r>
            <a:r>
              <a:rPr lang="bg-BG" dirty="0"/>
              <a:t>константа на Планк</a:t>
            </a:r>
          </a:p>
          <a:p>
            <a:r>
              <a:rPr lang="en-US" i="1" dirty="0"/>
              <a:t>c</a:t>
            </a:r>
            <a:r>
              <a:rPr lang="en-US" dirty="0"/>
              <a:t> – </a:t>
            </a:r>
            <a:r>
              <a:rPr lang="bg-BG" dirty="0"/>
              <a:t>скорост на светлината</a:t>
            </a:r>
          </a:p>
          <a:p>
            <a:r>
              <a:rPr lang="en-US" i="1" dirty="0"/>
              <a:t>R</a:t>
            </a:r>
            <a:r>
              <a:rPr lang="en-US" dirty="0"/>
              <a:t> – </a:t>
            </a:r>
            <a:r>
              <a:rPr lang="bg-BG" dirty="0"/>
              <a:t>константа на Ридберг</a:t>
            </a:r>
          </a:p>
          <a:p>
            <a:r>
              <a:rPr lang="en-US" i="1" dirty="0"/>
              <a:t>Z</a:t>
            </a:r>
            <a:r>
              <a:rPr lang="en-US" dirty="0"/>
              <a:t> – </a:t>
            </a:r>
            <a:r>
              <a:rPr lang="bg-BG" dirty="0"/>
              <a:t>атомно число</a:t>
            </a:r>
          </a:p>
          <a:p>
            <a:r>
              <a:rPr lang="en-US" i="1" dirty="0"/>
              <a:t>n</a:t>
            </a:r>
            <a:r>
              <a:rPr lang="en-US" dirty="0"/>
              <a:t> – </a:t>
            </a:r>
            <a:r>
              <a:rPr lang="bg-BG" dirty="0"/>
              <a:t>квантово число (1,2,3 …)</a:t>
            </a:r>
          </a:p>
        </p:txBody>
      </p:sp>
    </p:spTree>
    <p:extLst>
      <p:ext uri="{BB962C8B-B14F-4D97-AF65-F5344CB8AC3E}">
        <p14:creationId xmlns:p14="http://schemas.microsoft.com/office/powerpoint/2010/main" val="256664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7867"/>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latin typeface="+mn-lt"/>
              </a:rPr>
              <a:t>Енергийни нива</a:t>
            </a:r>
            <a:endParaRPr lang="en-US" sz="2400" kern="0" dirty="0">
              <a:solidFill>
                <a:schemeClr val="tx1"/>
              </a:solidFill>
              <a:latin typeface="+mn-lt"/>
            </a:endParaRPr>
          </a:p>
        </p:txBody>
      </p:sp>
      <p:pic>
        <p:nvPicPr>
          <p:cNvPr id="4" name="Picture 3" descr="A black background with red and yellow stripes&#10;&#10;Description automatically generated">
            <a:extLst>
              <a:ext uri="{FF2B5EF4-FFF2-40B4-BE49-F238E27FC236}">
                <a16:creationId xmlns:a16="http://schemas.microsoft.com/office/drawing/2014/main" id="{86AD70F1-FED2-637B-FA56-F94DC77DE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67" y="1429150"/>
            <a:ext cx="4681436" cy="3672001"/>
          </a:xfrm>
          <a:prstGeom prst="rect">
            <a:avLst/>
          </a:prstGeom>
        </p:spPr>
      </p:pic>
      <p:sp>
        <p:nvSpPr>
          <p:cNvPr id="6" name="TextBox 5">
            <a:extLst>
              <a:ext uri="{FF2B5EF4-FFF2-40B4-BE49-F238E27FC236}">
                <a16:creationId xmlns:a16="http://schemas.microsoft.com/office/drawing/2014/main" id="{A6554B79-496C-3BFE-585B-EFDD3617E944}"/>
              </a:ext>
            </a:extLst>
          </p:cNvPr>
          <p:cNvSpPr txBox="1"/>
          <p:nvPr/>
        </p:nvSpPr>
        <p:spPr>
          <a:xfrm>
            <a:off x="3847368" y="6469863"/>
            <a:ext cx="8892686" cy="400110"/>
          </a:xfrm>
          <a:prstGeom prst="rect">
            <a:avLst/>
          </a:prstGeom>
          <a:noFill/>
        </p:spPr>
        <p:txBody>
          <a:bodyPr wrap="square">
            <a:spAutoFit/>
          </a:bodyPr>
          <a:lstStyle/>
          <a:p>
            <a:r>
              <a:rPr lang="bg-BG" sz="1000" dirty="0"/>
              <a:t>By SVG: RehuaOriginal: Rozzychan - This file was derived from: Energylevels.png, CC BY-SA 3.0, https://commons.wikimedia.org/w/index.php?curid=35220791</a:t>
            </a:r>
          </a:p>
          <a:p>
            <a:r>
              <a:rPr lang="en-US" sz="1000" dirty="0"/>
              <a:t>By Wikimedia Commons - File:AtomicLineSpEm.png, GFDL, https://commons.wikimedia.org/w/index.php?curid=58394914</a:t>
            </a:r>
            <a:endParaRPr lang="bg-BG" sz="1000" dirty="0"/>
          </a:p>
        </p:txBody>
      </p:sp>
      <p:sp>
        <p:nvSpPr>
          <p:cNvPr id="9" name="TextBox 8">
            <a:extLst>
              <a:ext uri="{FF2B5EF4-FFF2-40B4-BE49-F238E27FC236}">
                <a16:creationId xmlns:a16="http://schemas.microsoft.com/office/drawing/2014/main" id="{A6D3CFB7-85A6-7F6A-2C4C-A0771E7C0306}"/>
              </a:ext>
            </a:extLst>
          </p:cNvPr>
          <p:cNvSpPr txBox="1"/>
          <p:nvPr/>
        </p:nvSpPr>
        <p:spPr>
          <a:xfrm>
            <a:off x="1415561" y="879186"/>
            <a:ext cx="3755452" cy="369332"/>
          </a:xfrm>
          <a:prstGeom prst="rect">
            <a:avLst/>
          </a:prstGeom>
          <a:noFill/>
        </p:spPr>
        <p:txBody>
          <a:bodyPr wrap="none" rtlCol="0">
            <a:spAutoFit/>
          </a:bodyPr>
          <a:lstStyle/>
          <a:p>
            <a:r>
              <a:rPr lang="bg-BG" dirty="0"/>
              <a:t>Енергийни нива на електрон в атом</a:t>
            </a:r>
          </a:p>
        </p:txBody>
      </p:sp>
      <p:sp>
        <p:nvSpPr>
          <p:cNvPr id="10" name="TextBox 9">
            <a:extLst>
              <a:ext uri="{FF2B5EF4-FFF2-40B4-BE49-F238E27FC236}">
                <a16:creationId xmlns:a16="http://schemas.microsoft.com/office/drawing/2014/main" id="{DA4F3A4B-7828-ECB1-73B5-8032D2158732}"/>
              </a:ext>
            </a:extLst>
          </p:cNvPr>
          <p:cNvSpPr txBox="1"/>
          <p:nvPr/>
        </p:nvSpPr>
        <p:spPr>
          <a:xfrm>
            <a:off x="6382544" y="879186"/>
            <a:ext cx="3369384" cy="369332"/>
          </a:xfrm>
          <a:prstGeom prst="rect">
            <a:avLst/>
          </a:prstGeom>
          <a:noFill/>
        </p:spPr>
        <p:txBody>
          <a:bodyPr wrap="none" rtlCol="0">
            <a:spAutoFit/>
          </a:bodyPr>
          <a:lstStyle/>
          <a:p>
            <a:r>
              <a:rPr lang="bg-BG" dirty="0"/>
              <a:t>Преходи между енергийни нива</a:t>
            </a:r>
          </a:p>
        </p:txBody>
      </p:sp>
      <p:pic>
        <p:nvPicPr>
          <p:cNvPr id="15" name="Picture 14" descr="A diagram of a diagram&#10;&#10;Description automatically generated with medium confidence">
            <a:extLst>
              <a:ext uri="{FF2B5EF4-FFF2-40B4-BE49-F238E27FC236}">
                <a16:creationId xmlns:a16="http://schemas.microsoft.com/office/drawing/2014/main" id="{8384B863-EA3B-7CCF-741E-77A27B0B8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621" y="1501149"/>
            <a:ext cx="2159111" cy="1619333"/>
          </a:xfrm>
          <a:prstGeom prst="rect">
            <a:avLst/>
          </a:prstGeom>
        </p:spPr>
      </p:pic>
      <p:pic>
        <p:nvPicPr>
          <p:cNvPr id="17" name="Picture 16" descr="A diagram of a curve&#10;&#10;Description automatically generated with medium confidence">
            <a:extLst>
              <a:ext uri="{FF2B5EF4-FFF2-40B4-BE49-F238E27FC236}">
                <a16:creationId xmlns:a16="http://schemas.microsoft.com/office/drawing/2014/main" id="{E12714CA-C715-56D2-528A-7D98369C7B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0855" y="3810457"/>
            <a:ext cx="2152761" cy="1206562"/>
          </a:xfrm>
          <a:prstGeom prst="rect">
            <a:avLst/>
          </a:prstGeom>
        </p:spPr>
      </p:pic>
      <p:sp>
        <p:nvSpPr>
          <p:cNvPr id="19" name="TextBox 18">
            <a:extLst>
              <a:ext uri="{FF2B5EF4-FFF2-40B4-BE49-F238E27FC236}">
                <a16:creationId xmlns:a16="http://schemas.microsoft.com/office/drawing/2014/main" id="{A5664B79-8D55-4804-2668-9E68D62C46E3}"/>
              </a:ext>
            </a:extLst>
          </p:cNvPr>
          <p:cNvSpPr txBox="1"/>
          <p:nvPr/>
        </p:nvSpPr>
        <p:spPr>
          <a:xfrm>
            <a:off x="9431397" y="2036364"/>
            <a:ext cx="2221570" cy="369332"/>
          </a:xfrm>
          <a:prstGeom prst="rect">
            <a:avLst/>
          </a:prstGeom>
          <a:noFill/>
        </p:spPr>
        <p:txBody>
          <a:bodyPr wrap="none" rtlCol="0">
            <a:spAutoFit/>
          </a:bodyPr>
          <a:lstStyle/>
          <a:p>
            <a:r>
              <a:rPr lang="bg-BG" dirty="0"/>
              <a:t>Поглъщане на фотон</a:t>
            </a:r>
          </a:p>
        </p:txBody>
      </p:sp>
      <p:sp>
        <p:nvSpPr>
          <p:cNvPr id="20" name="TextBox 19">
            <a:extLst>
              <a:ext uri="{FF2B5EF4-FFF2-40B4-BE49-F238E27FC236}">
                <a16:creationId xmlns:a16="http://schemas.microsoft.com/office/drawing/2014/main" id="{F0E306A8-3A12-9E43-5D00-6D432164FCF8}"/>
              </a:ext>
            </a:extLst>
          </p:cNvPr>
          <p:cNvSpPr txBox="1"/>
          <p:nvPr/>
        </p:nvSpPr>
        <p:spPr>
          <a:xfrm>
            <a:off x="9355197" y="4082973"/>
            <a:ext cx="2225609" cy="369332"/>
          </a:xfrm>
          <a:prstGeom prst="rect">
            <a:avLst/>
          </a:prstGeom>
          <a:noFill/>
        </p:spPr>
        <p:txBody>
          <a:bodyPr wrap="none" rtlCol="0">
            <a:spAutoFit/>
          </a:bodyPr>
          <a:lstStyle/>
          <a:p>
            <a:r>
              <a:rPr lang="bg-BG" dirty="0"/>
              <a:t>Излъчване на фотон</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E643635-4F27-811B-DE5E-8370457FEB31}"/>
                  </a:ext>
                </a:extLst>
              </p:cNvPr>
              <p:cNvSpPr txBox="1"/>
              <p:nvPr/>
            </p:nvSpPr>
            <p:spPr>
              <a:xfrm>
                <a:off x="8474255" y="3120482"/>
                <a:ext cx="7568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𝐸</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h</m:t>
                      </m:r>
                      <m:r>
                        <a:rPr lang="bg-BG" i="1" smtClean="0">
                          <a:solidFill>
                            <a:schemeClr val="tx1"/>
                          </a:solidFill>
                          <a:latin typeface="Cambria Math" panose="02040503050406030204" pitchFamily="18" charset="0"/>
                          <a:ea typeface="Cambria Math" panose="02040503050406030204" pitchFamily="18" charset="0"/>
                        </a:rPr>
                        <m:t>𝜐</m:t>
                      </m:r>
                    </m:oMath>
                  </m:oMathPara>
                </a14:m>
                <a:endParaRPr lang="bg-BG" dirty="0">
                  <a:solidFill>
                    <a:schemeClr val="tx1"/>
                  </a:solidFill>
                </a:endParaRPr>
              </a:p>
            </p:txBody>
          </p:sp>
        </mc:Choice>
        <mc:Fallback xmlns="">
          <p:sp>
            <p:nvSpPr>
              <p:cNvPr id="23" name="TextBox 22">
                <a:extLst>
                  <a:ext uri="{FF2B5EF4-FFF2-40B4-BE49-F238E27FC236}">
                    <a16:creationId xmlns:a16="http://schemas.microsoft.com/office/drawing/2014/main" id="{EE643635-4F27-811B-DE5E-8370457FEB31}"/>
                  </a:ext>
                </a:extLst>
              </p:cNvPr>
              <p:cNvSpPr txBox="1">
                <a:spLocks noRot="1" noChangeAspect="1" noMove="1" noResize="1" noEditPoints="1" noAdjustHandles="1" noChangeArrowheads="1" noChangeShapeType="1" noTextEdit="1"/>
              </p:cNvSpPr>
              <p:nvPr/>
            </p:nvSpPr>
            <p:spPr>
              <a:xfrm>
                <a:off x="8474255" y="3120482"/>
                <a:ext cx="756810" cy="276999"/>
              </a:xfrm>
              <a:prstGeom prst="rect">
                <a:avLst/>
              </a:prstGeom>
              <a:blipFill>
                <a:blip r:embed="rId6"/>
                <a:stretch>
                  <a:fillRect l="-6452" r="-4032" b="-8889"/>
                </a:stretch>
              </a:blipFill>
            </p:spPr>
            <p:txBody>
              <a:bodyPr/>
              <a:lstStyle/>
              <a:p>
                <a:r>
                  <a:rPr lang="bg-BG">
                    <a:noFill/>
                  </a:rPr>
                  <a:t> </a:t>
                </a:r>
              </a:p>
            </p:txBody>
          </p:sp>
        </mc:Fallback>
      </mc:AlternateContent>
      <p:sp>
        <p:nvSpPr>
          <p:cNvPr id="24" name="TextBox 23">
            <a:extLst>
              <a:ext uri="{FF2B5EF4-FFF2-40B4-BE49-F238E27FC236}">
                <a16:creationId xmlns:a16="http://schemas.microsoft.com/office/drawing/2014/main" id="{FA297F5A-9C12-C72E-0F59-A878C92F97B0}"/>
              </a:ext>
            </a:extLst>
          </p:cNvPr>
          <p:cNvSpPr txBox="1"/>
          <p:nvPr/>
        </p:nvSpPr>
        <p:spPr>
          <a:xfrm>
            <a:off x="9288974" y="2936952"/>
            <a:ext cx="2441630" cy="1200329"/>
          </a:xfrm>
          <a:prstGeom prst="rect">
            <a:avLst/>
          </a:prstGeom>
          <a:noFill/>
        </p:spPr>
        <p:txBody>
          <a:bodyPr wrap="none" rtlCol="0">
            <a:spAutoFit/>
          </a:bodyPr>
          <a:lstStyle/>
          <a:p>
            <a:r>
              <a:rPr lang="en-US" i="1" dirty="0"/>
              <a:t>E</a:t>
            </a:r>
            <a:r>
              <a:rPr lang="en-US" dirty="0"/>
              <a:t> – </a:t>
            </a:r>
            <a:r>
              <a:rPr lang="bg-BG" dirty="0"/>
              <a:t>енергия на фотон</a:t>
            </a:r>
          </a:p>
          <a:p>
            <a:r>
              <a:rPr lang="en-US" i="1" dirty="0"/>
              <a:t>h</a:t>
            </a:r>
            <a:r>
              <a:rPr lang="en-US" dirty="0"/>
              <a:t> – </a:t>
            </a:r>
            <a:r>
              <a:rPr lang="bg-BG" dirty="0"/>
              <a:t>константа на Планк</a:t>
            </a:r>
          </a:p>
          <a:p>
            <a:r>
              <a:rPr lang="el-GR" i="1" dirty="0"/>
              <a:t>ν</a:t>
            </a:r>
            <a:r>
              <a:rPr lang="en-US" dirty="0"/>
              <a:t> - </a:t>
            </a:r>
            <a:r>
              <a:rPr lang="bg-BG" dirty="0"/>
              <a:t>честота</a:t>
            </a:r>
          </a:p>
          <a:p>
            <a:endParaRPr lang="bg-BG" dirty="0"/>
          </a:p>
        </p:txBody>
      </p:sp>
    </p:spTree>
    <p:extLst>
      <p:ext uri="{BB962C8B-B14F-4D97-AF65-F5344CB8AC3E}">
        <p14:creationId xmlns:p14="http://schemas.microsoft.com/office/powerpoint/2010/main" val="128275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16108"/>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ru-RU" sz="2400" dirty="0"/>
              <a:t>Принцип на Паули</a:t>
            </a:r>
            <a:endParaRPr lang="en-US" sz="2400" kern="0" dirty="0">
              <a:solidFill>
                <a:schemeClr val="tx1"/>
              </a:solidFill>
              <a:latin typeface="+mn-lt"/>
            </a:endParaRPr>
          </a:p>
        </p:txBody>
      </p:sp>
      <p:sp>
        <p:nvSpPr>
          <p:cNvPr id="7" name="TextBox 6">
            <a:extLst>
              <a:ext uri="{FF2B5EF4-FFF2-40B4-BE49-F238E27FC236}">
                <a16:creationId xmlns:a16="http://schemas.microsoft.com/office/drawing/2014/main" id="{AF52191C-20C9-C257-E16D-5674A4E7686B}"/>
              </a:ext>
            </a:extLst>
          </p:cNvPr>
          <p:cNvSpPr txBox="1"/>
          <p:nvPr/>
        </p:nvSpPr>
        <p:spPr>
          <a:xfrm>
            <a:off x="1373263" y="2549342"/>
            <a:ext cx="1636343" cy="1169551"/>
          </a:xfrm>
          <a:prstGeom prst="rect">
            <a:avLst/>
          </a:prstGeom>
          <a:noFill/>
        </p:spPr>
        <p:txBody>
          <a:bodyPr wrap="square">
            <a:spAutoFit/>
          </a:bodyPr>
          <a:lstStyle/>
          <a:p>
            <a:r>
              <a:rPr lang="bg-BG" sz="1400" dirty="0"/>
              <a:t>квантови числа</a:t>
            </a:r>
          </a:p>
          <a:p>
            <a:r>
              <a:rPr lang="en-US" sz="1400" i="1" dirty="0"/>
              <a:t>n</a:t>
            </a:r>
            <a:r>
              <a:rPr lang="en-US" sz="1400" dirty="0"/>
              <a:t> – </a:t>
            </a:r>
            <a:r>
              <a:rPr lang="bg-BG" sz="1400" dirty="0"/>
              <a:t>главно</a:t>
            </a:r>
          </a:p>
          <a:p>
            <a:r>
              <a:rPr lang="en-US" sz="1400" i="1" dirty="0"/>
              <a:t>l</a:t>
            </a:r>
            <a:r>
              <a:rPr lang="en-US" sz="1400" dirty="0"/>
              <a:t> – </a:t>
            </a:r>
            <a:r>
              <a:rPr lang="bg-BG" sz="1400" dirty="0"/>
              <a:t>орбитално</a:t>
            </a:r>
          </a:p>
          <a:p>
            <a:r>
              <a:rPr lang="en-US" sz="1400" i="1" dirty="0"/>
              <a:t>m</a:t>
            </a:r>
            <a:r>
              <a:rPr lang="en-US" sz="1400" dirty="0"/>
              <a:t> – </a:t>
            </a:r>
            <a:r>
              <a:rPr lang="bg-BG" sz="1400" dirty="0"/>
              <a:t>магнитно</a:t>
            </a:r>
          </a:p>
          <a:p>
            <a:r>
              <a:rPr lang="en-US" sz="1400" i="1" dirty="0"/>
              <a:t>s</a:t>
            </a:r>
            <a:r>
              <a:rPr lang="en-US" sz="1400" dirty="0"/>
              <a:t> - </a:t>
            </a:r>
            <a:r>
              <a:rPr lang="bg-BG" sz="1400" dirty="0"/>
              <a:t>спиново</a:t>
            </a:r>
          </a:p>
        </p:txBody>
      </p:sp>
      <p:sp>
        <p:nvSpPr>
          <p:cNvPr id="8" name="TextBox 7">
            <a:extLst>
              <a:ext uri="{FF2B5EF4-FFF2-40B4-BE49-F238E27FC236}">
                <a16:creationId xmlns:a16="http://schemas.microsoft.com/office/drawing/2014/main" id="{E2B31221-992A-FD0D-412E-1B029AF97BC0}"/>
              </a:ext>
            </a:extLst>
          </p:cNvPr>
          <p:cNvSpPr txBox="1"/>
          <p:nvPr/>
        </p:nvSpPr>
        <p:spPr>
          <a:xfrm>
            <a:off x="473385" y="965714"/>
            <a:ext cx="7355660" cy="1323439"/>
          </a:xfrm>
          <a:prstGeom prst="rect">
            <a:avLst/>
          </a:prstGeom>
          <a:noFill/>
        </p:spPr>
        <p:txBody>
          <a:bodyPr wrap="square" rtlCol="0">
            <a:spAutoFit/>
          </a:bodyPr>
          <a:lstStyle/>
          <a:p>
            <a:r>
              <a:rPr lang="ru-RU" sz="2000" dirty="0"/>
              <a:t>Принцип на Паули - в дадена квантова система не е възможно да съществуват едновременно два електрона с еднакво квантово състояние, т.е. да се характеризират с четири еднакви квантови числа. </a:t>
            </a:r>
            <a:endParaRPr lang="bg-BG" sz="2000" dirty="0"/>
          </a:p>
        </p:txBody>
      </p:sp>
      <p:pic>
        <p:nvPicPr>
          <p:cNvPr id="10" name="Picture 9" descr="A person sitting at a desk&#10;&#10;Description automatically generated">
            <a:extLst>
              <a:ext uri="{FF2B5EF4-FFF2-40B4-BE49-F238E27FC236}">
                <a16:creationId xmlns:a16="http://schemas.microsoft.com/office/drawing/2014/main" id="{53E5D4C3-3F31-4441-4E26-6438217CF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1662" y="394788"/>
            <a:ext cx="1855767" cy="2324175"/>
          </a:xfrm>
          <a:prstGeom prst="rect">
            <a:avLst/>
          </a:prstGeom>
        </p:spPr>
      </p:pic>
      <p:sp>
        <p:nvSpPr>
          <p:cNvPr id="14" name="TextBox 13">
            <a:extLst>
              <a:ext uri="{FF2B5EF4-FFF2-40B4-BE49-F238E27FC236}">
                <a16:creationId xmlns:a16="http://schemas.microsoft.com/office/drawing/2014/main" id="{C89414F7-70C8-5671-81F9-A617D44ED21B}"/>
              </a:ext>
            </a:extLst>
          </p:cNvPr>
          <p:cNvSpPr txBox="1"/>
          <p:nvPr/>
        </p:nvSpPr>
        <p:spPr>
          <a:xfrm>
            <a:off x="9669313" y="2746198"/>
            <a:ext cx="2378319" cy="646331"/>
          </a:xfrm>
          <a:prstGeom prst="rect">
            <a:avLst/>
          </a:prstGeom>
          <a:noFill/>
        </p:spPr>
        <p:txBody>
          <a:bodyPr wrap="square">
            <a:spAutoFit/>
          </a:bodyPr>
          <a:lstStyle/>
          <a:p>
            <a:r>
              <a:rPr lang="de-DE" sz="1200" dirty="0"/>
              <a:t>Wolfgang Pauli</a:t>
            </a:r>
            <a:r>
              <a:rPr lang="bg-BG" sz="1200" dirty="0"/>
              <a:t> – Австрийски физик, един от създателите на квантовата механика</a:t>
            </a:r>
            <a:endParaRPr lang="de-DE" sz="1200" dirty="0"/>
          </a:p>
        </p:txBody>
      </p:sp>
      <p:pic>
        <p:nvPicPr>
          <p:cNvPr id="2" name="Picture 1">
            <a:extLst>
              <a:ext uri="{FF2B5EF4-FFF2-40B4-BE49-F238E27FC236}">
                <a16:creationId xmlns:a16="http://schemas.microsoft.com/office/drawing/2014/main" id="{22C16303-C71C-CE45-2115-248538750B30}"/>
              </a:ext>
            </a:extLst>
          </p:cNvPr>
          <p:cNvPicPr>
            <a:picLocks noChangeAspect="1"/>
          </p:cNvPicPr>
          <p:nvPr/>
        </p:nvPicPr>
        <p:blipFill>
          <a:blip r:embed="rId4"/>
          <a:srcRect b="6732"/>
          <a:stretch/>
        </p:blipFill>
        <p:spPr>
          <a:xfrm>
            <a:off x="2832214" y="2050282"/>
            <a:ext cx="6288541" cy="3842004"/>
          </a:xfrm>
          <a:prstGeom prst="rect">
            <a:avLst/>
          </a:prstGeom>
        </p:spPr>
      </p:pic>
    </p:spTree>
    <p:extLst>
      <p:ext uri="{BB962C8B-B14F-4D97-AF65-F5344CB8AC3E}">
        <p14:creationId xmlns:p14="http://schemas.microsoft.com/office/powerpoint/2010/main" val="963921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54B155-369B-402F-9705-5C27B1A611FB}"/>
              </a:ext>
            </a:extLst>
          </p:cNvPr>
          <p:cNvSpPr txBox="1"/>
          <p:nvPr/>
        </p:nvSpPr>
        <p:spPr>
          <a:xfrm>
            <a:off x="1343472" y="2961029"/>
            <a:ext cx="2399489" cy="369332"/>
          </a:xfrm>
          <a:prstGeom prst="rect">
            <a:avLst/>
          </a:prstGeom>
          <a:noFill/>
        </p:spPr>
        <p:txBody>
          <a:bodyPr wrap="square" rtlCol="0">
            <a:spAutoFit/>
          </a:bodyPr>
          <a:lstStyle/>
          <a:p>
            <a:r>
              <a:rPr lang="bg-BG" dirty="0"/>
              <a:t>Забранена зона</a:t>
            </a:r>
            <a:endParaRPr lang="en-US" dirty="0"/>
          </a:p>
        </p:txBody>
      </p:sp>
      <p:sp>
        <p:nvSpPr>
          <p:cNvPr id="6" name="TextBox 5">
            <a:extLst>
              <a:ext uri="{FF2B5EF4-FFF2-40B4-BE49-F238E27FC236}">
                <a16:creationId xmlns:a16="http://schemas.microsoft.com/office/drawing/2014/main" id="{79438CE2-AD4C-4D9B-9C9E-6526B16E9382}"/>
              </a:ext>
            </a:extLst>
          </p:cNvPr>
          <p:cNvSpPr txBox="1"/>
          <p:nvPr/>
        </p:nvSpPr>
        <p:spPr>
          <a:xfrm>
            <a:off x="99996" y="5298411"/>
            <a:ext cx="11665296" cy="1477328"/>
          </a:xfrm>
          <a:prstGeom prst="rect">
            <a:avLst/>
          </a:prstGeom>
          <a:noFill/>
        </p:spPr>
        <p:txBody>
          <a:bodyPr wrap="square">
            <a:spAutoFit/>
          </a:bodyPr>
          <a:lstStyle/>
          <a:p>
            <a:r>
              <a:rPr lang="bg-BG" dirty="0"/>
              <a:t>При доближаване на атомите (например в кристална решетка), всяко дискретно енергийно ниво се разделя на няколко нива. При достатъчно много атоми, нивата се преобразуват в енергийни зони.</a:t>
            </a:r>
          </a:p>
          <a:p>
            <a:endParaRPr lang="bg-BG" dirty="0"/>
          </a:p>
          <a:p>
            <a:r>
              <a:rPr lang="bg-BG" dirty="0"/>
              <a:t>Най-външните енергийни зони са наречени „зона на проводимост“ и „валентна зона“. </a:t>
            </a:r>
          </a:p>
          <a:p>
            <a:r>
              <a:rPr lang="bg-BG" dirty="0"/>
              <a:t>Те са разделени с т.нар. „забранена зона“.</a:t>
            </a:r>
          </a:p>
        </p:txBody>
      </p:sp>
      <p:pic>
        <p:nvPicPr>
          <p:cNvPr id="10" name="Picture 9">
            <a:extLst>
              <a:ext uri="{FF2B5EF4-FFF2-40B4-BE49-F238E27FC236}">
                <a16:creationId xmlns:a16="http://schemas.microsoft.com/office/drawing/2014/main" id="{91671B5E-B1E6-2CB3-6A89-3A52843FBB0D}"/>
              </a:ext>
            </a:extLst>
          </p:cNvPr>
          <p:cNvPicPr>
            <a:picLocks noChangeAspect="1"/>
          </p:cNvPicPr>
          <p:nvPr/>
        </p:nvPicPr>
        <p:blipFill rotWithShape="1">
          <a:blip r:embed="rId3"/>
          <a:srcRect l="25905"/>
          <a:stretch/>
        </p:blipFill>
        <p:spPr>
          <a:xfrm>
            <a:off x="3681421" y="980728"/>
            <a:ext cx="6878105" cy="4194970"/>
          </a:xfrm>
          <a:prstGeom prst="rect">
            <a:avLst/>
          </a:prstGeom>
        </p:spPr>
      </p:pic>
      <p:sp>
        <p:nvSpPr>
          <p:cNvPr id="11" name="Rectangle 2">
            <a:extLst>
              <a:ext uri="{FF2B5EF4-FFF2-40B4-BE49-F238E27FC236}">
                <a16:creationId xmlns:a16="http://schemas.microsoft.com/office/drawing/2014/main" id="{5287FC76-B0FD-D75B-BBAB-2E00EB47D57B}"/>
              </a:ext>
            </a:extLst>
          </p:cNvPr>
          <p:cNvSpPr txBox="1">
            <a:spLocks noChangeArrowheads="1"/>
          </p:cNvSpPr>
          <p:nvPr/>
        </p:nvSpPr>
        <p:spPr>
          <a:xfrm>
            <a:off x="0" y="7064"/>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err="1">
                <a:solidFill>
                  <a:schemeClr val="tx1"/>
                </a:solidFill>
              </a:rPr>
              <a:t>Зонна</a:t>
            </a:r>
            <a:r>
              <a:rPr lang="bg-BG" sz="2400" kern="0" dirty="0">
                <a:solidFill>
                  <a:schemeClr val="tx1"/>
                </a:solidFill>
              </a:rPr>
              <a:t> структура на твърдите тела</a:t>
            </a:r>
            <a:endParaRPr lang="en-US" sz="2400" kern="0" dirty="0">
              <a:solidFill>
                <a:schemeClr val="tx1"/>
              </a:solidFill>
            </a:endParaRPr>
          </a:p>
        </p:txBody>
      </p:sp>
      <p:sp>
        <p:nvSpPr>
          <p:cNvPr id="12" name="TextBox 11">
            <a:extLst>
              <a:ext uri="{FF2B5EF4-FFF2-40B4-BE49-F238E27FC236}">
                <a16:creationId xmlns:a16="http://schemas.microsoft.com/office/drawing/2014/main" id="{A862053C-C53A-2B81-ACDF-62917E158103}"/>
              </a:ext>
            </a:extLst>
          </p:cNvPr>
          <p:cNvSpPr txBox="1"/>
          <p:nvPr/>
        </p:nvSpPr>
        <p:spPr>
          <a:xfrm>
            <a:off x="8291147" y="1291804"/>
            <a:ext cx="3651747" cy="646331"/>
          </a:xfrm>
          <a:prstGeom prst="rect">
            <a:avLst/>
          </a:prstGeom>
          <a:noFill/>
        </p:spPr>
        <p:txBody>
          <a:bodyPr wrap="square" rtlCol="0">
            <a:spAutoFit/>
          </a:bodyPr>
          <a:lstStyle/>
          <a:p>
            <a:r>
              <a:rPr lang="bg-BG" dirty="0"/>
              <a:t>В изолираните атоми, електроните заемат дискретни енергийни нива. </a:t>
            </a:r>
            <a:endParaRPr lang="en-US" dirty="0"/>
          </a:p>
        </p:txBody>
      </p:sp>
      <p:cxnSp>
        <p:nvCxnSpPr>
          <p:cNvPr id="14" name="Straight Arrow Connector 13">
            <a:extLst>
              <a:ext uri="{FF2B5EF4-FFF2-40B4-BE49-F238E27FC236}">
                <a16:creationId xmlns:a16="http://schemas.microsoft.com/office/drawing/2014/main" id="{C02981BD-63B1-0463-0AA1-FAD1707D4FC8}"/>
              </a:ext>
            </a:extLst>
          </p:cNvPr>
          <p:cNvCxnSpPr>
            <a:cxnSpLocks/>
          </p:cNvCxnSpPr>
          <p:nvPr/>
        </p:nvCxnSpPr>
        <p:spPr>
          <a:xfrm flipH="1">
            <a:off x="10200456" y="2060848"/>
            <a:ext cx="216024" cy="936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68DCDDCE-B66F-BE1C-CDB4-00AD75A9AE97}"/>
              </a:ext>
            </a:extLst>
          </p:cNvPr>
          <p:cNvSpPr txBox="1"/>
          <p:nvPr/>
        </p:nvSpPr>
        <p:spPr>
          <a:xfrm>
            <a:off x="1343472" y="3782936"/>
            <a:ext cx="2399489" cy="369332"/>
          </a:xfrm>
          <a:prstGeom prst="rect">
            <a:avLst/>
          </a:prstGeom>
          <a:noFill/>
        </p:spPr>
        <p:txBody>
          <a:bodyPr wrap="square" rtlCol="0">
            <a:spAutoFit/>
          </a:bodyPr>
          <a:lstStyle/>
          <a:p>
            <a:r>
              <a:rPr lang="bg-BG" dirty="0"/>
              <a:t>Валентна зона</a:t>
            </a:r>
            <a:endParaRPr lang="en-US" dirty="0"/>
          </a:p>
        </p:txBody>
      </p:sp>
      <p:sp>
        <p:nvSpPr>
          <p:cNvPr id="17" name="TextBox 16">
            <a:extLst>
              <a:ext uri="{FF2B5EF4-FFF2-40B4-BE49-F238E27FC236}">
                <a16:creationId xmlns:a16="http://schemas.microsoft.com/office/drawing/2014/main" id="{F0525DD4-F121-5755-4B30-21C3E92F2A9A}"/>
              </a:ext>
            </a:extLst>
          </p:cNvPr>
          <p:cNvSpPr txBox="1"/>
          <p:nvPr/>
        </p:nvSpPr>
        <p:spPr>
          <a:xfrm>
            <a:off x="1008399" y="2060848"/>
            <a:ext cx="2544529" cy="369332"/>
          </a:xfrm>
          <a:prstGeom prst="rect">
            <a:avLst/>
          </a:prstGeom>
          <a:noFill/>
        </p:spPr>
        <p:txBody>
          <a:bodyPr wrap="square" rtlCol="0">
            <a:spAutoFit/>
          </a:bodyPr>
          <a:lstStyle/>
          <a:p>
            <a:r>
              <a:rPr lang="bg-BG" dirty="0"/>
              <a:t>Зона на проводимост</a:t>
            </a:r>
            <a:endParaRPr lang="en-US" dirty="0"/>
          </a:p>
        </p:txBody>
      </p:sp>
      <p:pic>
        <p:nvPicPr>
          <p:cNvPr id="2" name="Picture 1" descr="Bubble chart&#10;&#10;Description automatically generated with medium confidence">
            <a:extLst>
              <a:ext uri="{FF2B5EF4-FFF2-40B4-BE49-F238E27FC236}">
                <a16:creationId xmlns:a16="http://schemas.microsoft.com/office/drawing/2014/main" id="{C842B237-15CA-CA85-ED16-34CE83CDA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464" y="159405"/>
            <a:ext cx="1124443" cy="1107784"/>
          </a:xfrm>
          <a:prstGeom prst="rect">
            <a:avLst/>
          </a:prstGeom>
        </p:spPr>
      </p:pic>
    </p:spTree>
    <p:extLst>
      <p:ext uri="{BB962C8B-B14F-4D97-AF65-F5344CB8AC3E}">
        <p14:creationId xmlns:p14="http://schemas.microsoft.com/office/powerpoint/2010/main" val="2198587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3BEA597-D5F2-FD12-D1D7-B8BC30FE291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4BBD711-1308-88F6-D4B1-CA35BF10AF2F}"/>
              </a:ext>
            </a:extLst>
          </p:cNvPr>
          <p:cNvSpPr txBox="1"/>
          <p:nvPr/>
        </p:nvSpPr>
        <p:spPr>
          <a:xfrm>
            <a:off x="99996" y="5298411"/>
            <a:ext cx="11665296" cy="646331"/>
          </a:xfrm>
          <a:prstGeom prst="rect">
            <a:avLst/>
          </a:prstGeom>
          <a:noFill/>
        </p:spPr>
        <p:txBody>
          <a:bodyPr wrap="square">
            <a:spAutoFit/>
          </a:bodyPr>
          <a:lstStyle/>
          <a:p>
            <a:r>
              <a:rPr lang="bg-BG" dirty="0"/>
              <a:t>Границите на енергийните зони зависи не са „плоски“. Те зависият от ориентацията на кристалната решетка спрямо посоката на движение на токоносителите.</a:t>
            </a:r>
          </a:p>
        </p:txBody>
      </p:sp>
      <p:sp>
        <p:nvSpPr>
          <p:cNvPr id="11" name="Rectangle 2">
            <a:extLst>
              <a:ext uri="{FF2B5EF4-FFF2-40B4-BE49-F238E27FC236}">
                <a16:creationId xmlns:a16="http://schemas.microsoft.com/office/drawing/2014/main" id="{E9824567-F1FE-5A9B-91D8-14C452D66141}"/>
              </a:ext>
            </a:extLst>
          </p:cNvPr>
          <p:cNvSpPr txBox="1">
            <a:spLocks noChangeArrowheads="1"/>
          </p:cNvSpPr>
          <p:nvPr/>
        </p:nvSpPr>
        <p:spPr>
          <a:xfrm>
            <a:off x="0" y="7064"/>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Зонна структура на силиций</a:t>
            </a:r>
            <a:endParaRPr lang="en-US" sz="2400" kern="0" dirty="0">
              <a:solidFill>
                <a:schemeClr val="tx1"/>
              </a:solidFill>
            </a:endParaRPr>
          </a:p>
        </p:txBody>
      </p:sp>
      <p:pic>
        <p:nvPicPr>
          <p:cNvPr id="1028" name="Picture 4">
            <a:extLst>
              <a:ext uri="{FF2B5EF4-FFF2-40B4-BE49-F238E27FC236}">
                <a16:creationId xmlns:a16="http://schemas.microsoft.com/office/drawing/2014/main" id="{FBC24D43-8E81-D269-4842-F212D9A02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718" y="215787"/>
            <a:ext cx="6162675"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42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5DC0F-F215-A1FA-0F96-CDECCEB955E2}"/>
              </a:ext>
            </a:extLst>
          </p:cNvPr>
          <p:cNvSpPr>
            <a:spLocks noGrp="1"/>
          </p:cNvSpPr>
          <p:nvPr>
            <p:ph type="title"/>
          </p:nvPr>
        </p:nvSpPr>
        <p:spPr/>
        <p:txBody>
          <a:bodyPr/>
          <a:lstStyle/>
          <a:p>
            <a:r>
              <a:rPr lang="bg-BG" dirty="0"/>
              <a:t>Защо изучаваме полупроводниковите елементи?</a:t>
            </a:r>
          </a:p>
        </p:txBody>
      </p:sp>
      <p:sp>
        <p:nvSpPr>
          <p:cNvPr id="5" name="Text Placeholder 4">
            <a:extLst>
              <a:ext uri="{FF2B5EF4-FFF2-40B4-BE49-F238E27FC236}">
                <a16:creationId xmlns:a16="http://schemas.microsoft.com/office/drawing/2014/main" id="{BA6183BC-2571-188C-2958-4880F92F3388}"/>
              </a:ext>
            </a:extLst>
          </p:cNvPr>
          <p:cNvSpPr>
            <a:spLocks noGrp="1"/>
          </p:cNvSpPr>
          <p:nvPr>
            <p:ph type="body" idx="1"/>
          </p:nvPr>
        </p:nvSpPr>
        <p:spPr/>
        <p:txBody>
          <a:bodyPr/>
          <a:lstStyle/>
          <a:p>
            <a:r>
              <a:rPr lang="bg-BG" dirty="0"/>
              <a:t>Основни понятия и приложения</a:t>
            </a:r>
          </a:p>
        </p:txBody>
      </p:sp>
    </p:spTree>
    <p:extLst>
      <p:ext uri="{BB962C8B-B14F-4D97-AF65-F5344CB8AC3E}">
        <p14:creationId xmlns:p14="http://schemas.microsoft.com/office/powerpoint/2010/main" val="2716596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4ED325-F318-F144-A3B9-667F9C4FF24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E8284E8-3D7A-F27A-E3D9-CB6D52DCEAD3}"/>
              </a:ext>
            </a:extLst>
          </p:cNvPr>
          <p:cNvSpPr txBox="1"/>
          <p:nvPr/>
        </p:nvSpPr>
        <p:spPr>
          <a:xfrm>
            <a:off x="2590518" y="1490691"/>
            <a:ext cx="2399489" cy="1477328"/>
          </a:xfrm>
          <a:prstGeom prst="rect">
            <a:avLst/>
          </a:prstGeom>
          <a:noFill/>
        </p:spPr>
        <p:txBody>
          <a:bodyPr wrap="square" rtlCol="0">
            <a:spAutoFit/>
          </a:bodyPr>
          <a:lstStyle/>
          <a:p>
            <a:r>
              <a:rPr lang="en-US" i="1" dirty="0" err="1">
                <a:latin typeface="Times New Roman" panose="02020603050405020304" pitchFamily="18" charset="0"/>
                <a:cs typeface="Times New Roman" panose="02020603050405020304" pitchFamily="18" charset="0"/>
              </a:rPr>
              <a:t>Eg</a:t>
            </a:r>
            <a:r>
              <a:rPr lang="en-US" i="1" dirty="0">
                <a:latin typeface="Times New Roman" panose="02020603050405020304" pitchFamily="18" charset="0"/>
                <a:cs typeface="Times New Roman" panose="02020603050405020304" pitchFamily="18" charset="0"/>
              </a:rPr>
              <a:t> = </a:t>
            </a:r>
            <a:r>
              <a:rPr lang="en-US" i="1" dirty="0" err="1">
                <a:latin typeface="Times New Roman" panose="02020603050405020304" pitchFamily="18" charset="0"/>
                <a:cs typeface="Times New Roman" panose="02020603050405020304" pitchFamily="18" charset="0"/>
              </a:rPr>
              <a:t>Ec-Ev</a:t>
            </a:r>
            <a:endParaRPr lang="en-US" i="1" dirty="0">
              <a:latin typeface="Times New Roman" panose="02020603050405020304" pitchFamily="18" charset="0"/>
              <a:cs typeface="Times New Roman" panose="02020603050405020304" pitchFamily="18" charset="0"/>
            </a:endParaRPr>
          </a:p>
          <a:p>
            <a:r>
              <a:rPr lang="en-US" dirty="0"/>
              <a:t>Bandgap energy</a:t>
            </a:r>
          </a:p>
          <a:p>
            <a:endParaRPr lang="en-US" dirty="0"/>
          </a:p>
          <a:p>
            <a:r>
              <a:rPr lang="bg-BG" dirty="0"/>
              <a:t>Широчина на забранената зона</a:t>
            </a:r>
            <a:endParaRPr lang="en-US" dirty="0"/>
          </a:p>
        </p:txBody>
      </p:sp>
      <p:sp>
        <p:nvSpPr>
          <p:cNvPr id="6" name="TextBox 5">
            <a:extLst>
              <a:ext uri="{FF2B5EF4-FFF2-40B4-BE49-F238E27FC236}">
                <a16:creationId xmlns:a16="http://schemas.microsoft.com/office/drawing/2014/main" id="{F77A161B-6C07-DE1D-A928-3745B82989C0}"/>
              </a:ext>
            </a:extLst>
          </p:cNvPr>
          <p:cNvSpPr txBox="1"/>
          <p:nvPr/>
        </p:nvSpPr>
        <p:spPr>
          <a:xfrm>
            <a:off x="263352" y="3673724"/>
            <a:ext cx="11665296" cy="2862322"/>
          </a:xfrm>
          <a:prstGeom prst="rect">
            <a:avLst/>
          </a:prstGeom>
          <a:noFill/>
        </p:spPr>
        <p:txBody>
          <a:bodyPr wrap="square">
            <a:spAutoFit/>
          </a:bodyPr>
          <a:lstStyle/>
          <a:p>
            <a:r>
              <a:rPr lang="bg-BG" dirty="0">
                <a:cs typeface="Times New Roman" panose="02020603050405020304" pitchFamily="18" charset="0"/>
              </a:rPr>
              <a:t>Валентаната зона е запълнена от свързани електрони. Те не могат да се движат и да участват във формиране на електрически ток.</a:t>
            </a:r>
          </a:p>
          <a:p>
            <a:endParaRPr lang="bg-BG" dirty="0">
              <a:cs typeface="Times New Roman" panose="02020603050405020304" pitchFamily="18" charset="0"/>
            </a:endParaRPr>
          </a:p>
          <a:p>
            <a:r>
              <a:rPr lang="bg-BG" dirty="0">
                <a:cs typeface="Times New Roman" panose="02020603050405020304" pitchFamily="18" charset="0"/>
              </a:rPr>
              <a:t>В зоната на проводимост могат да се намират високо-енергийно свободни  електрони. Те се движат свободно, защото тази зина е почти празна.</a:t>
            </a:r>
          </a:p>
          <a:p>
            <a:endParaRPr lang="bg-BG" dirty="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Eg</a:t>
            </a:r>
            <a:r>
              <a:rPr lang="en-US" dirty="0"/>
              <a:t> </a:t>
            </a:r>
            <a:r>
              <a:rPr lang="bg-BG" dirty="0"/>
              <a:t>е енергията, която трябва да получи един електрон за да премине в зоната на проводимост и да участва в протичането на ток</a:t>
            </a:r>
            <a:r>
              <a:rPr lang="en-US" dirty="0"/>
              <a:t>. </a:t>
            </a:r>
            <a:endParaRPr lang="bg-BG" dirty="0"/>
          </a:p>
          <a:p>
            <a:endParaRPr lang="bg-BG" dirty="0"/>
          </a:p>
          <a:p>
            <a:r>
              <a:rPr lang="bg-BG" dirty="0"/>
              <a:t>Широчината на забранената зона (</a:t>
            </a:r>
            <a:r>
              <a:rPr lang="en-US" dirty="0" err="1">
                <a:latin typeface="Times New Roman" panose="02020603050405020304" pitchFamily="18" charset="0"/>
                <a:cs typeface="Times New Roman" panose="02020603050405020304" pitchFamily="18" charset="0"/>
              </a:rPr>
              <a:t>Eg</a:t>
            </a:r>
            <a:r>
              <a:rPr lang="en-US" dirty="0"/>
              <a:t>) </a:t>
            </a:r>
            <a:r>
              <a:rPr lang="bg-BG" dirty="0"/>
              <a:t>е определяща за електрическите свойства на елементите.</a:t>
            </a:r>
          </a:p>
        </p:txBody>
      </p:sp>
      <p:pic>
        <p:nvPicPr>
          <p:cNvPr id="10" name="Picture 9">
            <a:extLst>
              <a:ext uri="{FF2B5EF4-FFF2-40B4-BE49-F238E27FC236}">
                <a16:creationId xmlns:a16="http://schemas.microsoft.com/office/drawing/2014/main" id="{C767E1F1-6617-CAFC-A613-5A70C149CB84}"/>
              </a:ext>
            </a:extLst>
          </p:cNvPr>
          <p:cNvPicPr>
            <a:picLocks noChangeAspect="1"/>
          </p:cNvPicPr>
          <p:nvPr/>
        </p:nvPicPr>
        <p:blipFill rotWithShape="1">
          <a:blip r:embed="rId3"/>
          <a:srcRect l="25905"/>
          <a:stretch/>
        </p:blipFill>
        <p:spPr>
          <a:xfrm>
            <a:off x="4839006" y="613612"/>
            <a:ext cx="5017383" cy="3060112"/>
          </a:xfrm>
          <a:prstGeom prst="rect">
            <a:avLst/>
          </a:prstGeom>
        </p:spPr>
      </p:pic>
      <p:sp>
        <p:nvSpPr>
          <p:cNvPr id="11" name="Rectangle 2">
            <a:extLst>
              <a:ext uri="{FF2B5EF4-FFF2-40B4-BE49-F238E27FC236}">
                <a16:creationId xmlns:a16="http://schemas.microsoft.com/office/drawing/2014/main" id="{5C176F0B-8D51-A41F-CE00-0941E39B4D7B}"/>
              </a:ext>
            </a:extLst>
          </p:cNvPr>
          <p:cNvSpPr txBox="1">
            <a:spLocks noChangeArrowheads="1"/>
          </p:cNvSpPr>
          <p:nvPr/>
        </p:nvSpPr>
        <p:spPr>
          <a:xfrm>
            <a:off x="0" y="24559"/>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Широчина на забранената зона</a:t>
            </a:r>
          </a:p>
          <a:p>
            <a:pPr>
              <a:defRPr/>
            </a:pPr>
            <a:endParaRPr lang="en-US" sz="2400" kern="0" dirty="0">
              <a:solidFill>
                <a:schemeClr val="tx1"/>
              </a:solidFill>
            </a:endParaRPr>
          </a:p>
        </p:txBody>
      </p:sp>
    </p:spTree>
    <p:extLst>
      <p:ext uri="{BB962C8B-B14F-4D97-AF65-F5344CB8AC3E}">
        <p14:creationId xmlns:p14="http://schemas.microsoft.com/office/powerpoint/2010/main" val="578271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438CE2-AD4C-4D9B-9C9E-6526B16E9382}"/>
              </a:ext>
            </a:extLst>
          </p:cNvPr>
          <p:cNvSpPr txBox="1"/>
          <p:nvPr/>
        </p:nvSpPr>
        <p:spPr>
          <a:xfrm>
            <a:off x="263352" y="833954"/>
            <a:ext cx="11665296" cy="369332"/>
          </a:xfrm>
          <a:prstGeom prst="rect">
            <a:avLst/>
          </a:prstGeom>
          <a:noFill/>
        </p:spPr>
        <p:txBody>
          <a:bodyPr wrap="square">
            <a:spAutoFit/>
          </a:bodyPr>
          <a:lstStyle/>
          <a:p>
            <a:r>
              <a:rPr lang="bg-BG" dirty="0"/>
              <a:t>Широчината на забранената зона (</a:t>
            </a:r>
            <a:r>
              <a:rPr lang="en-US" dirty="0" err="1">
                <a:latin typeface="Times New Roman" panose="02020603050405020304" pitchFamily="18" charset="0"/>
                <a:cs typeface="Times New Roman" panose="02020603050405020304" pitchFamily="18" charset="0"/>
              </a:rPr>
              <a:t>Eg</a:t>
            </a:r>
            <a:r>
              <a:rPr lang="en-US" dirty="0"/>
              <a:t>) </a:t>
            </a:r>
            <a:r>
              <a:rPr lang="bg-BG" dirty="0"/>
              <a:t>е определяща за електрическите свойства на елементите.</a:t>
            </a:r>
            <a:endParaRPr lang="en-US" dirty="0"/>
          </a:p>
        </p:txBody>
      </p:sp>
      <p:sp>
        <p:nvSpPr>
          <p:cNvPr id="11" name="Rectangle 2">
            <a:extLst>
              <a:ext uri="{FF2B5EF4-FFF2-40B4-BE49-F238E27FC236}">
                <a16:creationId xmlns:a16="http://schemas.microsoft.com/office/drawing/2014/main" id="{5287FC76-B0FD-D75B-BBAB-2E00EB47D57B}"/>
              </a:ext>
            </a:extLst>
          </p:cNvPr>
          <p:cNvSpPr txBox="1">
            <a:spLocks noChangeArrowheads="1"/>
          </p:cNvSpPr>
          <p:nvPr/>
        </p:nvSpPr>
        <p:spPr>
          <a:xfrm>
            <a:off x="0" y="24559"/>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Широчина на забранената зона</a:t>
            </a:r>
          </a:p>
          <a:p>
            <a:pPr>
              <a:defRPr/>
            </a:pPr>
            <a:endParaRPr lang="en-US" sz="2400" kern="0" dirty="0">
              <a:solidFill>
                <a:schemeClr val="tx1"/>
              </a:solidFill>
            </a:endParaRPr>
          </a:p>
        </p:txBody>
      </p:sp>
      <p:graphicFrame>
        <p:nvGraphicFramePr>
          <p:cNvPr id="2" name="Table 1">
            <a:extLst>
              <a:ext uri="{FF2B5EF4-FFF2-40B4-BE49-F238E27FC236}">
                <a16:creationId xmlns:a16="http://schemas.microsoft.com/office/drawing/2014/main" id="{4F14F0BE-490D-4679-479A-4F2CF4AF80C3}"/>
              </a:ext>
            </a:extLst>
          </p:cNvPr>
          <p:cNvGraphicFramePr>
            <a:graphicFrameLocks noGrp="1"/>
          </p:cNvGraphicFramePr>
          <p:nvPr>
            <p:extLst>
              <p:ext uri="{D42A27DB-BD31-4B8C-83A1-F6EECF244321}">
                <p14:modId xmlns:p14="http://schemas.microsoft.com/office/powerpoint/2010/main" val="4080750468"/>
              </p:ext>
            </p:extLst>
          </p:nvPr>
        </p:nvGraphicFramePr>
        <p:xfrm>
          <a:off x="403567" y="5513113"/>
          <a:ext cx="11082745" cy="687944"/>
        </p:xfrm>
        <a:graphic>
          <a:graphicData uri="http://schemas.openxmlformats.org/drawingml/2006/table">
            <a:tbl>
              <a:tblPr firstRow="1" firstCol="1" bandRow="1">
                <a:tableStyleId>{5C22544A-7EE6-4342-B048-85BDC9FD1C3A}</a:tableStyleId>
              </a:tblPr>
              <a:tblGrid>
                <a:gridCol w="2216549">
                  <a:extLst>
                    <a:ext uri="{9D8B030D-6E8A-4147-A177-3AD203B41FA5}">
                      <a16:colId xmlns:a16="http://schemas.microsoft.com/office/drawing/2014/main" val="1998152743"/>
                    </a:ext>
                  </a:extLst>
                </a:gridCol>
                <a:gridCol w="2216549">
                  <a:extLst>
                    <a:ext uri="{9D8B030D-6E8A-4147-A177-3AD203B41FA5}">
                      <a16:colId xmlns:a16="http://schemas.microsoft.com/office/drawing/2014/main" val="2840756322"/>
                    </a:ext>
                  </a:extLst>
                </a:gridCol>
                <a:gridCol w="2216549">
                  <a:extLst>
                    <a:ext uri="{9D8B030D-6E8A-4147-A177-3AD203B41FA5}">
                      <a16:colId xmlns:a16="http://schemas.microsoft.com/office/drawing/2014/main" val="474194237"/>
                    </a:ext>
                  </a:extLst>
                </a:gridCol>
                <a:gridCol w="2216549">
                  <a:extLst>
                    <a:ext uri="{9D8B030D-6E8A-4147-A177-3AD203B41FA5}">
                      <a16:colId xmlns:a16="http://schemas.microsoft.com/office/drawing/2014/main" val="4276603515"/>
                    </a:ext>
                  </a:extLst>
                </a:gridCol>
                <a:gridCol w="2216549">
                  <a:extLst>
                    <a:ext uri="{9D8B030D-6E8A-4147-A177-3AD203B41FA5}">
                      <a16:colId xmlns:a16="http://schemas.microsoft.com/office/drawing/2014/main" val="99470916"/>
                    </a:ext>
                  </a:extLst>
                </a:gridCol>
              </a:tblGrid>
              <a:tr h="343972">
                <a:tc>
                  <a:txBody>
                    <a:bodyPr/>
                    <a:lstStyle/>
                    <a:p>
                      <a:pPr algn="ctr">
                        <a:lnSpc>
                          <a:spcPct val="107000"/>
                        </a:lnSpc>
                        <a:spcAft>
                          <a:spcPts val="800"/>
                        </a:spcAft>
                      </a:pP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US" sz="1600" dirty="0">
                          <a:solidFill>
                            <a:schemeClr val="bg1"/>
                          </a:solidFill>
                          <a:effectLst/>
                        </a:rPr>
                        <a:t>Si</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US" sz="1600" dirty="0">
                          <a:solidFill>
                            <a:schemeClr val="bg1"/>
                          </a:solidFill>
                          <a:effectLst/>
                        </a:rPr>
                        <a:t>4H-SiC</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US" sz="1600">
                          <a:solidFill>
                            <a:schemeClr val="bg1"/>
                          </a:solidFill>
                          <a:effectLst/>
                        </a:rPr>
                        <a:t>GaAs</a:t>
                      </a:r>
                      <a:endParaRPr lang="en-U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US" sz="1600" dirty="0" err="1">
                          <a:solidFill>
                            <a:schemeClr val="bg1"/>
                          </a:solidFill>
                          <a:effectLst/>
                        </a:rPr>
                        <a:t>GaN</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67693549"/>
                  </a:ext>
                </a:extLst>
              </a:tr>
              <a:tr h="343972">
                <a:tc>
                  <a:txBody>
                    <a:bodyPr/>
                    <a:lstStyle/>
                    <a:p>
                      <a:pPr algn="ctr">
                        <a:lnSpc>
                          <a:spcPct val="107000"/>
                        </a:lnSpc>
                        <a:spcAft>
                          <a:spcPts val="800"/>
                        </a:spcAft>
                      </a:pPr>
                      <a:r>
                        <a:rPr lang="en-US" sz="1600" dirty="0">
                          <a:solidFill>
                            <a:schemeClr val="bg1"/>
                          </a:solidFill>
                          <a:effectLst/>
                        </a:rPr>
                        <a:t>Energy Gap (eV)</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US" sz="1600" b="1" dirty="0">
                          <a:solidFill>
                            <a:srgbClr val="FF0000"/>
                          </a:solidFill>
                          <a:effectLst/>
                        </a:rPr>
                        <a:t>1.12</a:t>
                      </a:r>
                      <a:endParaRPr lang="en-US"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US" sz="1600" b="1">
                          <a:solidFill>
                            <a:srgbClr val="FF0000"/>
                          </a:solidFill>
                          <a:effectLst/>
                        </a:rPr>
                        <a:t>3.26</a:t>
                      </a:r>
                      <a:endParaRPr lang="en-US"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US" sz="1600" b="1">
                          <a:solidFill>
                            <a:srgbClr val="FF0000"/>
                          </a:solidFill>
                          <a:effectLst/>
                        </a:rPr>
                        <a:t>1.43</a:t>
                      </a:r>
                      <a:endParaRPr lang="en-US" sz="16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800"/>
                        </a:spcAft>
                      </a:pPr>
                      <a:r>
                        <a:rPr lang="en-US" sz="1600" b="1" dirty="0">
                          <a:solidFill>
                            <a:srgbClr val="FF0000"/>
                          </a:solidFill>
                          <a:effectLst/>
                        </a:rPr>
                        <a:t>3.5</a:t>
                      </a:r>
                      <a:endParaRPr lang="en-US"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129549088"/>
                  </a:ext>
                </a:extLst>
              </a:tr>
            </a:tbl>
          </a:graphicData>
        </a:graphic>
      </p:graphicFrame>
      <p:sp>
        <p:nvSpPr>
          <p:cNvPr id="3" name="Rectangle 2">
            <a:extLst>
              <a:ext uri="{FF2B5EF4-FFF2-40B4-BE49-F238E27FC236}">
                <a16:creationId xmlns:a16="http://schemas.microsoft.com/office/drawing/2014/main" id="{6D74E123-C29C-2B5D-B12C-994A8957CB2A}"/>
              </a:ext>
            </a:extLst>
          </p:cNvPr>
          <p:cNvSpPr/>
          <p:nvPr/>
        </p:nvSpPr>
        <p:spPr>
          <a:xfrm>
            <a:off x="1440723" y="2185186"/>
            <a:ext cx="184498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bg-BG" sz="1400" dirty="0"/>
              <a:t>Зона на проводимост</a:t>
            </a:r>
          </a:p>
        </p:txBody>
      </p:sp>
      <p:sp>
        <p:nvSpPr>
          <p:cNvPr id="5" name="Rectangle 4">
            <a:extLst>
              <a:ext uri="{FF2B5EF4-FFF2-40B4-BE49-F238E27FC236}">
                <a16:creationId xmlns:a16="http://schemas.microsoft.com/office/drawing/2014/main" id="{67E8835D-EF01-C3E9-F273-810F7FF03143}"/>
              </a:ext>
            </a:extLst>
          </p:cNvPr>
          <p:cNvSpPr/>
          <p:nvPr/>
        </p:nvSpPr>
        <p:spPr>
          <a:xfrm>
            <a:off x="1440723" y="3100195"/>
            <a:ext cx="184498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bg-BG" sz="1400" dirty="0"/>
              <a:t>Валентна зона</a:t>
            </a:r>
          </a:p>
        </p:txBody>
      </p:sp>
      <p:sp>
        <p:nvSpPr>
          <p:cNvPr id="8" name="TextBox 7">
            <a:extLst>
              <a:ext uri="{FF2B5EF4-FFF2-40B4-BE49-F238E27FC236}">
                <a16:creationId xmlns:a16="http://schemas.microsoft.com/office/drawing/2014/main" id="{91F9E712-1CC5-7345-E6FD-C3FBEF253D2D}"/>
              </a:ext>
            </a:extLst>
          </p:cNvPr>
          <p:cNvSpPr txBox="1"/>
          <p:nvPr/>
        </p:nvSpPr>
        <p:spPr>
          <a:xfrm>
            <a:off x="1817003" y="4123606"/>
            <a:ext cx="882031" cy="30777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Eg = </a:t>
            </a:r>
            <a:r>
              <a:rPr lang="bg-BG" sz="1400" i="1" dirty="0">
                <a:latin typeface="Times New Roman" panose="02020603050405020304" pitchFamily="18" charset="0"/>
                <a:cs typeface="Times New Roman" panose="02020603050405020304" pitchFamily="18" charset="0"/>
              </a:rPr>
              <a:t>0</a:t>
            </a:r>
            <a:endParaRPr lang="en-US" sz="1400" i="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9BE6A7E-B83A-4DC3-A15A-C4AD77D6EEFE}"/>
              </a:ext>
            </a:extLst>
          </p:cNvPr>
          <p:cNvSpPr/>
          <p:nvPr/>
        </p:nvSpPr>
        <p:spPr>
          <a:xfrm>
            <a:off x="4227217" y="2217218"/>
            <a:ext cx="1844984" cy="6716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bg-BG" sz="1400" dirty="0"/>
              <a:t>Зона на проводимост</a:t>
            </a:r>
          </a:p>
        </p:txBody>
      </p:sp>
      <p:sp>
        <p:nvSpPr>
          <p:cNvPr id="12" name="Rectangle 11">
            <a:extLst>
              <a:ext uri="{FF2B5EF4-FFF2-40B4-BE49-F238E27FC236}">
                <a16:creationId xmlns:a16="http://schemas.microsoft.com/office/drawing/2014/main" id="{DD1F31ED-8C0A-CC74-31A6-0DD13F4BB2E7}"/>
              </a:ext>
            </a:extLst>
          </p:cNvPr>
          <p:cNvSpPr/>
          <p:nvPr/>
        </p:nvSpPr>
        <p:spPr>
          <a:xfrm>
            <a:off x="4227217" y="3374987"/>
            <a:ext cx="1844984" cy="6716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bg-BG" sz="1400" dirty="0"/>
              <a:t>Валентна зона</a:t>
            </a:r>
          </a:p>
        </p:txBody>
      </p:sp>
      <p:sp>
        <p:nvSpPr>
          <p:cNvPr id="13" name="TextBox 12">
            <a:extLst>
              <a:ext uri="{FF2B5EF4-FFF2-40B4-BE49-F238E27FC236}">
                <a16:creationId xmlns:a16="http://schemas.microsoft.com/office/drawing/2014/main" id="{F480B42D-94F0-4507-FBF4-9AE9C3A960FB}"/>
              </a:ext>
            </a:extLst>
          </p:cNvPr>
          <p:cNvSpPr txBox="1"/>
          <p:nvPr/>
        </p:nvSpPr>
        <p:spPr>
          <a:xfrm>
            <a:off x="5236698" y="2978033"/>
            <a:ext cx="1671005" cy="30777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Eg = </a:t>
            </a:r>
            <a:r>
              <a:rPr lang="bg-BG" sz="1400" i="1" dirty="0">
                <a:latin typeface="Times New Roman" panose="02020603050405020304" pitchFamily="18" charset="0"/>
                <a:cs typeface="Times New Roman" panose="02020603050405020304" pitchFamily="18" charset="0"/>
              </a:rPr>
              <a:t>0,1 – 4</a:t>
            </a:r>
            <a:r>
              <a:rPr lang="en-US" sz="1400" i="1" dirty="0">
                <a:latin typeface="Times New Roman" panose="02020603050405020304" pitchFamily="18" charset="0"/>
                <a:cs typeface="Times New Roman" panose="02020603050405020304" pitchFamily="18" charset="0"/>
              </a:rPr>
              <a:t>eV</a:t>
            </a:r>
          </a:p>
        </p:txBody>
      </p:sp>
      <p:sp>
        <p:nvSpPr>
          <p:cNvPr id="14" name="Rectangle 13">
            <a:extLst>
              <a:ext uri="{FF2B5EF4-FFF2-40B4-BE49-F238E27FC236}">
                <a16:creationId xmlns:a16="http://schemas.microsoft.com/office/drawing/2014/main" id="{D4B156D1-CCA1-9A08-12EF-23C05B280554}"/>
              </a:ext>
            </a:extLst>
          </p:cNvPr>
          <p:cNvSpPr/>
          <p:nvPr/>
        </p:nvSpPr>
        <p:spPr>
          <a:xfrm>
            <a:off x="6944314" y="2221265"/>
            <a:ext cx="1844984"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bg-BG" sz="1400" dirty="0"/>
              <a:t>Зона на проводимост</a:t>
            </a:r>
          </a:p>
        </p:txBody>
      </p:sp>
      <p:sp>
        <p:nvSpPr>
          <p:cNvPr id="15" name="Rectangle 14">
            <a:extLst>
              <a:ext uri="{FF2B5EF4-FFF2-40B4-BE49-F238E27FC236}">
                <a16:creationId xmlns:a16="http://schemas.microsoft.com/office/drawing/2014/main" id="{64CBBA19-47D1-E531-8877-4442CA087ADC}"/>
              </a:ext>
            </a:extLst>
          </p:cNvPr>
          <p:cNvSpPr/>
          <p:nvPr/>
        </p:nvSpPr>
        <p:spPr>
          <a:xfrm>
            <a:off x="6944314" y="3608576"/>
            <a:ext cx="1844984" cy="4420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bg-BG" sz="1400" dirty="0"/>
              <a:t>Валентна зона</a:t>
            </a:r>
          </a:p>
        </p:txBody>
      </p:sp>
      <p:sp>
        <p:nvSpPr>
          <p:cNvPr id="16" name="TextBox 15">
            <a:extLst>
              <a:ext uri="{FF2B5EF4-FFF2-40B4-BE49-F238E27FC236}">
                <a16:creationId xmlns:a16="http://schemas.microsoft.com/office/drawing/2014/main" id="{0CA0D0DB-E7AE-0235-8A94-FDF4B207E93B}"/>
              </a:ext>
            </a:extLst>
          </p:cNvPr>
          <p:cNvSpPr txBox="1"/>
          <p:nvPr/>
        </p:nvSpPr>
        <p:spPr>
          <a:xfrm>
            <a:off x="7866806" y="2962639"/>
            <a:ext cx="1671005" cy="307777"/>
          </a:xfrm>
          <a:prstGeom prst="rect">
            <a:avLst/>
          </a:prstGeom>
          <a:noFill/>
        </p:spPr>
        <p:txBody>
          <a:bodyPr wrap="square">
            <a:spAutoFit/>
          </a:bodyPr>
          <a:lstStyle/>
          <a:p>
            <a:r>
              <a:rPr lang="en-US" sz="1400" i="1" dirty="0">
                <a:latin typeface="Times New Roman" panose="02020603050405020304" pitchFamily="18" charset="0"/>
                <a:cs typeface="Times New Roman" panose="02020603050405020304" pitchFamily="18" charset="0"/>
              </a:rPr>
              <a:t>Eg &gt; </a:t>
            </a:r>
            <a:r>
              <a:rPr lang="bg-BG" sz="1400" i="1" dirty="0">
                <a:latin typeface="Times New Roman" panose="02020603050405020304" pitchFamily="18" charset="0"/>
                <a:cs typeface="Times New Roman" panose="02020603050405020304" pitchFamily="18" charset="0"/>
              </a:rPr>
              <a:t>4</a:t>
            </a:r>
            <a:r>
              <a:rPr lang="en-US" sz="1400" i="1" dirty="0">
                <a:latin typeface="Times New Roman" panose="02020603050405020304" pitchFamily="18" charset="0"/>
                <a:cs typeface="Times New Roman" panose="02020603050405020304" pitchFamily="18" charset="0"/>
              </a:rPr>
              <a:t>eV</a:t>
            </a:r>
          </a:p>
        </p:txBody>
      </p:sp>
      <p:sp>
        <p:nvSpPr>
          <p:cNvPr id="17" name="TextBox 16">
            <a:extLst>
              <a:ext uri="{FF2B5EF4-FFF2-40B4-BE49-F238E27FC236}">
                <a16:creationId xmlns:a16="http://schemas.microsoft.com/office/drawing/2014/main" id="{31C40D41-6674-A89C-241E-B580CB4223DC}"/>
              </a:ext>
            </a:extLst>
          </p:cNvPr>
          <p:cNvSpPr txBox="1"/>
          <p:nvPr/>
        </p:nvSpPr>
        <p:spPr>
          <a:xfrm>
            <a:off x="1861508" y="1746766"/>
            <a:ext cx="897105" cy="369332"/>
          </a:xfrm>
          <a:prstGeom prst="rect">
            <a:avLst/>
          </a:prstGeom>
          <a:noFill/>
        </p:spPr>
        <p:txBody>
          <a:bodyPr wrap="none" rtlCol="0">
            <a:spAutoFit/>
          </a:bodyPr>
          <a:lstStyle/>
          <a:p>
            <a:r>
              <a:rPr lang="bg-BG" dirty="0"/>
              <a:t>метали</a:t>
            </a:r>
          </a:p>
        </p:txBody>
      </p:sp>
      <p:sp>
        <p:nvSpPr>
          <p:cNvPr id="18" name="TextBox 17">
            <a:extLst>
              <a:ext uri="{FF2B5EF4-FFF2-40B4-BE49-F238E27FC236}">
                <a16:creationId xmlns:a16="http://schemas.microsoft.com/office/drawing/2014/main" id="{006942F4-4172-A269-B746-EBA0AFBB8005}"/>
              </a:ext>
            </a:extLst>
          </p:cNvPr>
          <p:cNvSpPr txBox="1"/>
          <p:nvPr/>
        </p:nvSpPr>
        <p:spPr>
          <a:xfrm>
            <a:off x="4172261" y="1777348"/>
            <a:ext cx="1930850" cy="369332"/>
          </a:xfrm>
          <a:prstGeom prst="rect">
            <a:avLst/>
          </a:prstGeom>
          <a:noFill/>
        </p:spPr>
        <p:txBody>
          <a:bodyPr wrap="none" rtlCol="0">
            <a:spAutoFit/>
          </a:bodyPr>
          <a:lstStyle/>
          <a:p>
            <a:r>
              <a:rPr lang="bg-BG" dirty="0"/>
              <a:t>полу-проводници</a:t>
            </a:r>
          </a:p>
        </p:txBody>
      </p:sp>
      <p:sp>
        <p:nvSpPr>
          <p:cNvPr id="19" name="TextBox 18">
            <a:extLst>
              <a:ext uri="{FF2B5EF4-FFF2-40B4-BE49-F238E27FC236}">
                <a16:creationId xmlns:a16="http://schemas.microsoft.com/office/drawing/2014/main" id="{8ED67F08-E933-783F-53EC-D1C3890F7E57}"/>
              </a:ext>
            </a:extLst>
          </p:cNvPr>
          <p:cNvSpPr txBox="1"/>
          <p:nvPr/>
        </p:nvSpPr>
        <p:spPr>
          <a:xfrm>
            <a:off x="7163057" y="1781394"/>
            <a:ext cx="1207831" cy="369332"/>
          </a:xfrm>
          <a:prstGeom prst="rect">
            <a:avLst/>
          </a:prstGeom>
          <a:noFill/>
        </p:spPr>
        <p:txBody>
          <a:bodyPr wrap="none" rtlCol="0">
            <a:spAutoFit/>
          </a:bodyPr>
          <a:lstStyle/>
          <a:p>
            <a:r>
              <a:rPr lang="bg-BG" dirty="0"/>
              <a:t>изолатори</a:t>
            </a:r>
          </a:p>
        </p:txBody>
      </p:sp>
      <p:cxnSp>
        <p:nvCxnSpPr>
          <p:cNvPr id="21" name="Straight Arrow Connector 20">
            <a:extLst>
              <a:ext uri="{FF2B5EF4-FFF2-40B4-BE49-F238E27FC236}">
                <a16:creationId xmlns:a16="http://schemas.microsoft.com/office/drawing/2014/main" id="{80AEE13D-C19E-605E-EDBB-0D7E219AA09D}"/>
              </a:ext>
            </a:extLst>
          </p:cNvPr>
          <p:cNvCxnSpPr>
            <a:stCxn id="9" idx="2"/>
            <a:endCxn id="12" idx="0"/>
          </p:cNvCxnSpPr>
          <p:nvPr/>
        </p:nvCxnSpPr>
        <p:spPr>
          <a:xfrm>
            <a:off x="5149709" y="2888857"/>
            <a:ext cx="0" cy="48613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034831-1C71-3429-895A-822399EB2F19}"/>
              </a:ext>
            </a:extLst>
          </p:cNvPr>
          <p:cNvCxnSpPr>
            <a:cxnSpLocks/>
            <a:stCxn id="14" idx="2"/>
            <a:endCxn id="15" idx="0"/>
          </p:cNvCxnSpPr>
          <p:nvPr/>
        </p:nvCxnSpPr>
        <p:spPr>
          <a:xfrm>
            <a:off x="7866806" y="2590597"/>
            <a:ext cx="0" cy="101797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944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998D-410C-8347-C106-33323A5695F3}"/>
              </a:ext>
            </a:extLst>
          </p:cNvPr>
          <p:cNvSpPr>
            <a:spLocks noGrp="1"/>
          </p:cNvSpPr>
          <p:nvPr>
            <p:ph type="title"/>
          </p:nvPr>
        </p:nvSpPr>
        <p:spPr/>
        <p:txBody>
          <a:bodyPr/>
          <a:lstStyle/>
          <a:p>
            <a:r>
              <a:rPr lang="bg-BG" dirty="0"/>
              <a:t>Как да направим силицият полезен?</a:t>
            </a:r>
          </a:p>
        </p:txBody>
      </p:sp>
      <p:sp>
        <p:nvSpPr>
          <p:cNvPr id="3" name="Text Placeholder 2">
            <a:extLst>
              <a:ext uri="{FF2B5EF4-FFF2-40B4-BE49-F238E27FC236}">
                <a16:creationId xmlns:a16="http://schemas.microsoft.com/office/drawing/2014/main" id="{EBE131A4-BDED-5886-2E8F-66FB1A4CA8CC}"/>
              </a:ext>
            </a:extLst>
          </p:cNvPr>
          <p:cNvSpPr>
            <a:spLocks noGrp="1"/>
          </p:cNvSpPr>
          <p:nvPr>
            <p:ph type="body" idx="1"/>
          </p:nvPr>
        </p:nvSpPr>
        <p:spPr/>
        <p:txBody>
          <a:bodyPr/>
          <a:lstStyle/>
          <a:p>
            <a:r>
              <a:rPr lang="bg-BG" dirty="0"/>
              <a:t>Донори, акцептори и ниво на Ферми</a:t>
            </a:r>
          </a:p>
        </p:txBody>
      </p:sp>
    </p:spTree>
    <p:extLst>
      <p:ext uri="{BB962C8B-B14F-4D97-AF65-F5344CB8AC3E}">
        <p14:creationId xmlns:p14="http://schemas.microsoft.com/office/powerpoint/2010/main" val="3760506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519389E-98EA-A956-B0BA-C63643E0560F}"/>
              </a:ext>
            </a:extLst>
          </p:cNvPr>
          <p:cNvSpPr txBox="1">
            <a:spLocks noChangeArrowheads="1"/>
          </p:cNvSpPr>
          <p:nvPr/>
        </p:nvSpPr>
        <p:spPr>
          <a:xfrm>
            <a:off x="0" y="0"/>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Перфектният силициев кристал</a:t>
            </a:r>
            <a:endParaRPr lang="en-US" sz="2400" kern="0" dirty="0">
              <a:solidFill>
                <a:schemeClr val="tx1"/>
              </a:solidFill>
            </a:endParaRPr>
          </a:p>
        </p:txBody>
      </p:sp>
      <p:sp>
        <p:nvSpPr>
          <p:cNvPr id="7" name="TextBox 6">
            <a:extLst>
              <a:ext uri="{FF2B5EF4-FFF2-40B4-BE49-F238E27FC236}">
                <a16:creationId xmlns:a16="http://schemas.microsoft.com/office/drawing/2014/main" id="{24170C40-74B2-1EC4-8FB0-F5CAC73FB741}"/>
              </a:ext>
            </a:extLst>
          </p:cNvPr>
          <p:cNvSpPr txBox="1"/>
          <p:nvPr/>
        </p:nvSpPr>
        <p:spPr>
          <a:xfrm>
            <a:off x="431089" y="4454036"/>
            <a:ext cx="11363053" cy="1477328"/>
          </a:xfrm>
          <a:prstGeom prst="rect">
            <a:avLst/>
          </a:prstGeom>
          <a:noFill/>
        </p:spPr>
        <p:txBody>
          <a:bodyPr wrap="square" rtlCol="0">
            <a:spAutoFit/>
          </a:bodyPr>
          <a:lstStyle/>
          <a:p>
            <a:r>
              <a:rPr lang="bg-BG" dirty="0"/>
              <a:t>Ако всички ковалентни връзки са цели (при температура Т=0К), силицият е идеален изолатор. В това си състояние той е безполезен за целите на електрониката.</a:t>
            </a:r>
          </a:p>
          <a:p>
            <a:endParaRPr lang="bg-BG" dirty="0"/>
          </a:p>
          <a:p>
            <a:r>
              <a:rPr lang="bg-BG" dirty="0"/>
              <a:t>За да създадем свободни токоносители, трябва да разкъсаме част от ковалентните връзки.</a:t>
            </a:r>
          </a:p>
          <a:p>
            <a:r>
              <a:rPr lang="bg-BG" dirty="0"/>
              <a:t>Това става като внесем външна енерги в кристалната решетка – например топлина или лъчиста енергия.</a:t>
            </a:r>
          </a:p>
        </p:txBody>
      </p:sp>
      <p:pic>
        <p:nvPicPr>
          <p:cNvPr id="2" name="Picture 1" descr="A black background with blue dots&#10;&#10;AI-generated content may be incorrect.">
            <a:extLst>
              <a:ext uri="{FF2B5EF4-FFF2-40B4-BE49-F238E27FC236}">
                <a16:creationId xmlns:a16="http://schemas.microsoft.com/office/drawing/2014/main" id="{982879AA-A39B-AA4A-9D2F-EE6169AA2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361" y="948541"/>
            <a:ext cx="3063246" cy="2910846"/>
          </a:xfrm>
          <a:prstGeom prst="rect">
            <a:avLst/>
          </a:prstGeom>
        </p:spPr>
      </p:pic>
    </p:spTree>
    <p:extLst>
      <p:ext uri="{BB962C8B-B14F-4D97-AF65-F5344CB8AC3E}">
        <p14:creationId xmlns:p14="http://schemas.microsoft.com/office/powerpoint/2010/main" val="1035197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34FAF0C-5E6B-F302-4564-4DE3F5C17A63}"/>
              </a:ext>
            </a:extLst>
          </p:cNvPr>
          <p:cNvSpPr txBox="1">
            <a:spLocks noChangeArrowheads="1"/>
          </p:cNvSpPr>
          <p:nvPr/>
        </p:nvSpPr>
        <p:spPr>
          <a:xfrm>
            <a:off x="0" y="16108"/>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latin typeface="+mn-lt"/>
              </a:rPr>
              <a:t>Токоносители в полупроводника: електрони и дупки</a:t>
            </a:r>
            <a:endParaRPr lang="en-US" sz="2400" kern="0" dirty="0">
              <a:solidFill>
                <a:schemeClr val="tx1"/>
              </a:solidFill>
              <a:latin typeface="+mn-lt"/>
            </a:endParaRPr>
          </a:p>
        </p:txBody>
      </p:sp>
      <p:sp>
        <p:nvSpPr>
          <p:cNvPr id="11" name="TextBox 10">
            <a:extLst>
              <a:ext uri="{FF2B5EF4-FFF2-40B4-BE49-F238E27FC236}">
                <a16:creationId xmlns:a16="http://schemas.microsoft.com/office/drawing/2014/main" id="{1A179A3B-067C-0FDF-83F9-C9F15B2E6BCC}"/>
              </a:ext>
            </a:extLst>
          </p:cNvPr>
          <p:cNvSpPr txBox="1"/>
          <p:nvPr/>
        </p:nvSpPr>
        <p:spPr>
          <a:xfrm>
            <a:off x="5858102" y="2909087"/>
            <a:ext cx="5717556" cy="1754326"/>
          </a:xfrm>
          <a:prstGeom prst="rect">
            <a:avLst/>
          </a:prstGeom>
          <a:noFill/>
        </p:spPr>
        <p:txBody>
          <a:bodyPr wrap="square" rtlCol="0">
            <a:spAutoFit/>
          </a:bodyPr>
          <a:lstStyle/>
          <a:p>
            <a:r>
              <a:rPr lang="bg-BG" dirty="0"/>
              <a:t>Два типа носители на заряд:</a:t>
            </a:r>
          </a:p>
          <a:p>
            <a:endParaRPr lang="bg-BG" dirty="0"/>
          </a:p>
          <a:p>
            <a:pPr marL="285750" indent="-285750">
              <a:buFont typeface="Arial" panose="020B0604020202020204" pitchFamily="34" charset="0"/>
              <a:buChar char="•"/>
            </a:pPr>
            <a:r>
              <a:rPr lang="bg-BG" dirty="0"/>
              <a:t>свободни електрони, отрицателен заряд</a:t>
            </a:r>
          </a:p>
          <a:p>
            <a:pPr marL="285750" indent="-285750">
              <a:buFont typeface="Arial" panose="020B0604020202020204" pitchFamily="34" charset="0"/>
              <a:buChar char="•"/>
            </a:pPr>
            <a:r>
              <a:rPr lang="bg-BG" dirty="0"/>
              <a:t>дупки – квази-частици, които имат поведение на </a:t>
            </a:r>
            <a:br>
              <a:rPr lang="bg-BG" dirty="0"/>
            </a:br>
            <a:r>
              <a:rPr lang="bg-BG" dirty="0"/>
              <a:t>подвижни положителни заряди</a:t>
            </a:r>
          </a:p>
          <a:p>
            <a:pPr marL="285750" indent="-285750">
              <a:buFontTx/>
              <a:buChar char="-"/>
            </a:pPr>
            <a:endParaRPr lang="bg-BG" dirty="0"/>
          </a:p>
        </p:txBody>
      </p:sp>
      <p:sp>
        <p:nvSpPr>
          <p:cNvPr id="12" name="TextBox 11">
            <a:extLst>
              <a:ext uri="{FF2B5EF4-FFF2-40B4-BE49-F238E27FC236}">
                <a16:creationId xmlns:a16="http://schemas.microsoft.com/office/drawing/2014/main" id="{989C97F5-B3D5-9C92-ED39-E137154A7E0C}"/>
              </a:ext>
            </a:extLst>
          </p:cNvPr>
          <p:cNvSpPr txBox="1"/>
          <p:nvPr/>
        </p:nvSpPr>
        <p:spPr>
          <a:xfrm>
            <a:off x="165018" y="654451"/>
            <a:ext cx="10479857" cy="369332"/>
          </a:xfrm>
          <a:prstGeom prst="rect">
            <a:avLst/>
          </a:prstGeom>
          <a:noFill/>
        </p:spPr>
        <p:txBody>
          <a:bodyPr wrap="none" rtlCol="0">
            <a:spAutoFit/>
          </a:bodyPr>
          <a:lstStyle/>
          <a:p>
            <a:r>
              <a:rPr lang="bg-BG" dirty="0"/>
              <a:t>Привнесена енергия (фотон или фонон) разкъсва валентните връзки и образува </a:t>
            </a:r>
            <a:r>
              <a:rPr lang="bg-BG" b="1" dirty="0"/>
              <a:t>свободни</a:t>
            </a:r>
            <a:r>
              <a:rPr lang="bg-BG" dirty="0"/>
              <a:t> токоносители.</a:t>
            </a:r>
          </a:p>
        </p:txBody>
      </p:sp>
      <p:pic>
        <p:nvPicPr>
          <p:cNvPr id="3" name="Picture 2" descr="A black background with many blue and red dots&#10;&#10;AI-generated content may be incorrect.">
            <a:extLst>
              <a:ext uri="{FF2B5EF4-FFF2-40B4-BE49-F238E27FC236}">
                <a16:creationId xmlns:a16="http://schemas.microsoft.com/office/drawing/2014/main" id="{DBCE62D3-5362-DFB5-C19D-0784F3633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676" y="1393594"/>
            <a:ext cx="3899891" cy="4513008"/>
          </a:xfrm>
          <a:prstGeom prst="rect">
            <a:avLst/>
          </a:prstGeom>
        </p:spPr>
      </p:pic>
    </p:spTree>
    <p:extLst>
      <p:ext uri="{BB962C8B-B14F-4D97-AF65-F5344CB8AC3E}">
        <p14:creationId xmlns:p14="http://schemas.microsoft.com/office/powerpoint/2010/main" val="2738021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E84E0-17C8-6CFA-9CD3-D58078248B28}"/>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8364B10B-2F8E-DAFF-1B1B-191B1726E02E}"/>
              </a:ext>
            </a:extLst>
          </p:cNvPr>
          <p:cNvSpPr txBox="1">
            <a:spLocks noChangeArrowheads="1"/>
          </p:cNvSpPr>
          <p:nvPr/>
        </p:nvSpPr>
        <p:spPr>
          <a:xfrm>
            <a:off x="0" y="16108"/>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latin typeface="+mn-lt"/>
              </a:rPr>
              <a:t>Движение на свободните електрони</a:t>
            </a:r>
            <a:endParaRPr lang="en-US" sz="2400" kern="0" dirty="0">
              <a:solidFill>
                <a:schemeClr val="tx1"/>
              </a:solidFill>
              <a:latin typeface="+mn-lt"/>
            </a:endParaRPr>
          </a:p>
        </p:txBody>
      </p:sp>
      <p:sp>
        <p:nvSpPr>
          <p:cNvPr id="11" name="TextBox 10">
            <a:extLst>
              <a:ext uri="{FF2B5EF4-FFF2-40B4-BE49-F238E27FC236}">
                <a16:creationId xmlns:a16="http://schemas.microsoft.com/office/drawing/2014/main" id="{D8D6E1A5-5DF5-0B4E-DB85-D078E79D5308}"/>
              </a:ext>
            </a:extLst>
          </p:cNvPr>
          <p:cNvSpPr txBox="1"/>
          <p:nvPr/>
        </p:nvSpPr>
        <p:spPr>
          <a:xfrm>
            <a:off x="5858102" y="2909087"/>
            <a:ext cx="5717556" cy="923330"/>
          </a:xfrm>
          <a:prstGeom prst="rect">
            <a:avLst/>
          </a:prstGeom>
          <a:noFill/>
        </p:spPr>
        <p:txBody>
          <a:bodyPr wrap="square" rtlCol="0">
            <a:spAutoFit/>
          </a:bodyPr>
          <a:lstStyle/>
          <a:p>
            <a:r>
              <a:rPr lang="bg-BG" dirty="0"/>
              <a:t>Веднъж напуснали ковалентната връзка, електрони се движат свободно между атомите на кристалната решетка.</a:t>
            </a:r>
          </a:p>
        </p:txBody>
      </p:sp>
      <p:pic>
        <p:nvPicPr>
          <p:cNvPr id="5" name="Graphic 4">
            <a:extLst>
              <a:ext uri="{FF2B5EF4-FFF2-40B4-BE49-F238E27FC236}">
                <a16:creationId xmlns:a16="http://schemas.microsoft.com/office/drawing/2014/main" id="{D6A60154-9617-EA7E-D4AA-30B986E03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274" y="1146236"/>
            <a:ext cx="4064984" cy="4418461"/>
          </a:xfrm>
          <a:prstGeom prst="rect">
            <a:avLst/>
          </a:prstGeom>
        </p:spPr>
      </p:pic>
    </p:spTree>
    <p:extLst>
      <p:ext uri="{BB962C8B-B14F-4D97-AF65-F5344CB8AC3E}">
        <p14:creationId xmlns:p14="http://schemas.microsoft.com/office/powerpoint/2010/main" val="609377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D1A30-0D71-5323-D847-610DBAEE1A08}"/>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CCD2B198-2EF5-8A5F-8B10-F873A5C6A673}"/>
              </a:ext>
            </a:extLst>
          </p:cNvPr>
          <p:cNvSpPr txBox="1">
            <a:spLocks noChangeArrowheads="1"/>
          </p:cNvSpPr>
          <p:nvPr/>
        </p:nvSpPr>
        <p:spPr>
          <a:xfrm>
            <a:off x="0" y="16108"/>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latin typeface="+mn-lt"/>
              </a:rPr>
              <a:t>Движение на дупките</a:t>
            </a:r>
            <a:endParaRPr lang="en-US" sz="2400" kern="0" dirty="0">
              <a:solidFill>
                <a:schemeClr val="tx1"/>
              </a:solidFill>
              <a:latin typeface="+mn-lt"/>
            </a:endParaRPr>
          </a:p>
        </p:txBody>
      </p:sp>
      <p:pic>
        <p:nvPicPr>
          <p:cNvPr id="3" name="Picture 2" descr="A screen shot of a game&#10;&#10;AI-generated content may be incorrect.">
            <a:extLst>
              <a:ext uri="{FF2B5EF4-FFF2-40B4-BE49-F238E27FC236}">
                <a16:creationId xmlns:a16="http://schemas.microsoft.com/office/drawing/2014/main" id="{ECCDA178-7696-D3F5-04D6-8AD530B47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61" y="1412179"/>
            <a:ext cx="3063246" cy="2916942"/>
          </a:xfrm>
          <a:prstGeom prst="rect">
            <a:avLst/>
          </a:prstGeom>
        </p:spPr>
      </p:pic>
      <p:pic>
        <p:nvPicPr>
          <p:cNvPr id="7" name="Picture 6" descr="A screen shot of a game&#10;&#10;AI-generated content may be incorrect.">
            <a:extLst>
              <a:ext uri="{FF2B5EF4-FFF2-40B4-BE49-F238E27FC236}">
                <a16:creationId xmlns:a16="http://schemas.microsoft.com/office/drawing/2014/main" id="{1D4D8DC4-CEE5-EA27-A141-5D2FD8AD1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733" y="1430386"/>
            <a:ext cx="3063246" cy="2910846"/>
          </a:xfrm>
          <a:prstGeom prst="rect">
            <a:avLst/>
          </a:prstGeom>
        </p:spPr>
      </p:pic>
      <p:pic>
        <p:nvPicPr>
          <p:cNvPr id="9" name="Picture 8" descr="A blue and red dots on a black background&#10;&#10;AI-generated content may be incorrect.">
            <a:extLst>
              <a:ext uri="{FF2B5EF4-FFF2-40B4-BE49-F238E27FC236}">
                <a16:creationId xmlns:a16="http://schemas.microsoft.com/office/drawing/2014/main" id="{C9C8BCE5-5C57-BD6D-6943-BA9869BD5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0625" y="1382859"/>
            <a:ext cx="3063246" cy="2910846"/>
          </a:xfrm>
          <a:prstGeom prst="rect">
            <a:avLst/>
          </a:prstGeom>
        </p:spPr>
      </p:pic>
      <p:sp>
        <p:nvSpPr>
          <p:cNvPr id="10" name="TextBox 9">
            <a:extLst>
              <a:ext uri="{FF2B5EF4-FFF2-40B4-BE49-F238E27FC236}">
                <a16:creationId xmlns:a16="http://schemas.microsoft.com/office/drawing/2014/main" id="{0CE74929-36A1-0B19-A7DE-A59FB4E06A56}"/>
              </a:ext>
            </a:extLst>
          </p:cNvPr>
          <p:cNvSpPr txBox="1"/>
          <p:nvPr/>
        </p:nvSpPr>
        <p:spPr>
          <a:xfrm>
            <a:off x="1006926" y="5141672"/>
            <a:ext cx="10479717" cy="1200329"/>
          </a:xfrm>
          <a:prstGeom prst="rect">
            <a:avLst/>
          </a:prstGeom>
          <a:noFill/>
        </p:spPr>
        <p:txBody>
          <a:bodyPr wrap="square" rtlCol="0">
            <a:spAutoFit/>
          </a:bodyPr>
          <a:lstStyle/>
          <a:p>
            <a:r>
              <a:rPr lang="bg-BG" dirty="0"/>
              <a:t>Реално се движат електрони, но при описанието на процесите в полупроводниковите елементи е удобно да разглеждаме дупките като подвижни токоносители с положителен заряд.</a:t>
            </a:r>
          </a:p>
          <a:p>
            <a:endParaRPr lang="bg-BG" dirty="0"/>
          </a:p>
          <a:p>
            <a:r>
              <a:rPr lang="bg-BG" dirty="0"/>
              <a:t>Ще използваме термините „ток от електрони“ и „ток от дупки“.</a:t>
            </a:r>
          </a:p>
        </p:txBody>
      </p:sp>
    </p:spTree>
    <p:extLst>
      <p:ext uri="{BB962C8B-B14F-4D97-AF65-F5344CB8AC3E}">
        <p14:creationId xmlns:p14="http://schemas.microsoft.com/office/powerpoint/2010/main" val="793043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8214A-9BC0-6D97-AD62-F4A79A5142C2}"/>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5BE509D2-FCF3-473F-4D93-2C6A4C565695}"/>
              </a:ext>
            </a:extLst>
          </p:cNvPr>
          <p:cNvSpPr txBox="1">
            <a:spLocks noChangeArrowheads="1"/>
          </p:cNvSpPr>
          <p:nvPr/>
        </p:nvSpPr>
        <p:spPr>
          <a:xfrm>
            <a:off x="0" y="16108"/>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latin typeface="+mn-lt"/>
              </a:rPr>
              <a:t>Резюме</a:t>
            </a:r>
            <a:endParaRPr lang="en-US" sz="2400" kern="0" dirty="0">
              <a:solidFill>
                <a:schemeClr val="tx1"/>
              </a:solidFill>
              <a:latin typeface="+mn-lt"/>
            </a:endParaRPr>
          </a:p>
        </p:txBody>
      </p:sp>
      <p:sp>
        <p:nvSpPr>
          <p:cNvPr id="11" name="TextBox 10">
            <a:extLst>
              <a:ext uri="{FF2B5EF4-FFF2-40B4-BE49-F238E27FC236}">
                <a16:creationId xmlns:a16="http://schemas.microsoft.com/office/drawing/2014/main" id="{0CAD0BB1-53CB-542C-CD92-6D989C6FE702}"/>
              </a:ext>
            </a:extLst>
          </p:cNvPr>
          <p:cNvSpPr txBox="1"/>
          <p:nvPr/>
        </p:nvSpPr>
        <p:spPr>
          <a:xfrm>
            <a:off x="465292" y="958906"/>
            <a:ext cx="10042216" cy="1477328"/>
          </a:xfrm>
          <a:prstGeom prst="rect">
            <a:avLst/>
          </a:prstGeom>
          <a:noFill/>
        </p:spPr>
        <p:txBody>
          <a:bodyPr wrap="square" rtlCol="0">
            <a:spAutoFit/>
          </a:bodyPr>
          <a:lstStyle/>
          <a:p>
            <a:r>
              <a:rPr lang="bg-BG" dirty="0"/>
              <a:t>В чистият, или както се нарича „собствен“ (</a:t>
            </a:r>
            <a:r>
              <a:rPr lang="en-US" dirty="0"/>
              <a:t>intrinsic) </a:t>
            </a:r>
            <a:r>
              <a:rPr lang="bg-BG" dirty="0"/>
              <a:t>полупроводник, температура създава еднакъв брой дупки и свободни електрони.</a:t>
            </a:r>
          </a:p>
          <a:p>
            <a:endParaRPr lang="bg-BG" dirty="0"/>
          </a:p>
          <a:p>
            <a:endParaRPr lang="bg-BG" dirty="0"/>
          </a:p>
          <a:p>
            <a:endParaRPr lang="bg-BG" dirty="0"/>
          </a:p>
        </p:txBody>
      </p:sp>
      <mc:AlternateContent xmlns:mc="http://schemas.openxmlformats.org/markup-compatibility/2006" xmlns:a14="http://schemas.microsoft.com/office/drawing/2010/main">
        <mc:Choice Requires="a14">
          <p:sp>
            <p:nvSpPr>
              <p:cNvPr id="2" name="TextBox 5">
                <a:extLst>
                  <a:ext uri="{FF2B5EF4-FFF2-40B4-BE49-F238E27FC236}">
                    <a16:creationId xmlns:a16="http://schemas.microsoft.com/office/drawing/2014/main" id="{00CCFE13-7D0E-DD44-6809-32B5C7E65B0E}"/>
                  </a:ext>
                </a:extLst>
              </p:cNvPr>
              <p:cNvSpPr txBox="1">
                <a:spLocks noChangeArrowheads="1"/>
              </p:cNvSpPr>
              <p:nvPr/>
            </p:nvSpPr>
            <p:spPr bwMode="auto">
              <a:xfrm>
                <a:off x="501706" y="2921393"/>
                <a:ext cx="10697317" cy="34163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pPr>
                  <a:spcBef>
                    <a:spcPct val="50000"/>
                  </a:spcBef>
                </a:pPr>
                <a:r>
                  <a:rPr lang="bg-BG" sz="1800" i="0" dirty="0">
                    <a:latin typeface="+mn-lt"/>
                  </a:rPr>
                  <a:t>В чистия полупроводник, за дадена температура, се установява постоянна концентрация, наречена </a:t>
                </a:r>
                <a:r>
                  <a:rPr lang="bg-BG" sz="1800" b="1" i="0" dirty="0">
                    <a:latin typeface="+mn-lt"/>
                  </a:rPr>
                  <a:t>собствена концентрация </a:t>
                </a:r>
                <a:r>
                  <a:rPr lang="en-US" sz="1800" b="1" dirty="0" err="1">
                    <a:latin typeface="+mn-lt"/>
                  </a:rPr>
                  <a:t>n</a:t>
                </a:r>
                <a:r>
                  <a:rPr lang="en-US" sz="1800" b="1" baseline="-25000" dirty="0" err="1">
                    <a:latin typeface="+mn-lt"/>
                  </a:rPr>
                  <a:t>i</a:t>
                </a:r>
                <a:r>
                  <a:rPr lang="bg-BG" sz="1800" i="0" dirty="0">
                    <a:latin typeface="+mn-lt"/>
                  </a:rPr>
                  <a:t>.</a:t>
                </a:r>
                <a:endParaRPr lang="en-US" sz="1800" i="0" dirty="0">
                  <a:latin typeface="+mn-lt"/>
                </a:endParaRPr>
              </a:p>
              <a:p>
                <a:pPr>
                  <a:spcBef>
                    <a:spcPct val="50000"/>
                  </a:spcBef>
                </a:pPr>
                <a:r>
                  <a:rPr lang="bg-BG" sz="1800" i="0" dirty="0">
                    <a:latin typeface="+mn-lt"/>
                  </a:rPr>
                  <a:t>При стайна температура, за силиция </a:t>
                </a:r>
                <a14:m>
                  <m:oMath xmlns:m="http://schemas.openxmlformats.org/officeDocument/2006/math">
                    <m:sSub>
                      <m:sSubPr>
                        <m:ctrlPr>
                          <a:rPr lang="de-DE" sz="1800" i="1">
                            <a:latin typeface="Cambria Math" panose="02040503050406030204" pitchFamily="18" charset="0"/>
                          </a:rPr>
                        </m:ctrlPr>
                      </m:sSubPr>
                      <m:e>
                        <m:r>
                          <a:rPr lang="en-US" sz="1800">
                            <a:latin typeface="Cambria Math" panose="02040503050406030204" pitchFamily="18" charset="0"/>
                          </a:rPr>
                          <m:t>𝑛</m:t>
                        </m:r>
                      </m:e>
                      <m:sub>
                        <m:r>
                          <a:rPr lang="en-US" sz="1800">
                            <a:latin typeface="Cambria Math" panose="02040503050406030204" pitchFamily="18" charset="0"/>
                          </a:rPr>
                          <m:t>𝑖</m:t>
                        </m:r>
                      </m:sub>
                    </m:sSub>
                    <m:r>
                      <a:rPr lang="de-DE" sz="1800">
                        <a:latin typeface="Cambria Math" panose="02040503050406030204" pitchFamily="18" charset="0"/>
                      </a:rPr>
                      <m:t>=</m:t>
                    </m:r>
                    <m:sSup>
                      <m:sSupPr>
                        <m:ctrlPr>
                          <a:rPr lang="de-DE" sz="1800" i="1">
                            <a:latin typeface="Cambria Math" panose="02040503050406030204" pitchFamily="18" charset="0"/>
                          </a:rPr>
                        </m:ctrlPr>
                      </m:sSupPr>
                      <m:e>
                        <m:r>
                          <a:rPr lang="en-US" sz="1800">
                            <a:latin typeface="Cambria Math" panose="02040503050406030204" pitchFamily="18" charset="0"/>
                          </a:rPr>
                          <m:t>10</m:t>
                        </m:r>
                      </m:e>
                      <m:sup>
                        <m:r>
                          <a:rPr lang="en-US" sz="1800">
                            <a:latin typeface="Cambria Math" panose="02040503050406030204" pitchFamily="18" charset="0"/>
                          </a:rPr>
                          <m:t>10</m:t>
                        </m:r>
                      </m:sup>
                    </m:sSup>
                  </m:oMath>
                </a14:m>
                <a:r>
                  <a:rPr lang="bg-BG" sz="1800" i="0" dirty="0">
                    <a:latin typeface="+mn-lt"/>
                  </a:rPr>
                  <a:t> токоносители в кубичен сантиметър. За сравнение, за медта това число е </a:t>
                </a:r>
                <a14:m>
                  <m:oMath xmlns:m="http://schemas.openxmlformats.org/officeDocument/2006/math">
                    <m:sSup>
                      <m:sSupPr>
                        <m:ctrlPr>
                          <a:rPr lang="de-DE" sz="1800" i="1">
                            <a:latin typeface="Cambria Math" panose="02040503050406030204" pitchFamily="18" charset="0"/>
                          </a:rPr>
                        </m:ctrlPr>
                      </m:sSupPr>
                      <m:e>
                        <m:r>
                          <a:rPr lang="en-US" sz="1800">
                            <a:latin typeface="Cambria Math" panose="02040503050406030204" pitchFamily="18" charset="0"/>
                          </a:rPr>
                          <m:t>10</m:t>
                        </m:r>
                      </m:e>
                      <m:sup>
                        <m:r>
                          <a:rPr lang="bg-BG" sz="1800" b="0" i="1" smtClean="0">
                            <a:latin typeface="Cambria Math" panose="02040503050406030204" pitchFamily="18" charset="0"/>
                          </a:rPr>
                          <m:t>22</m:t>
                        </m:r>
                      </m:sup>
                    </m:sSup>
                  </m:oMath>
                </a14:m>
                <a:r>
                  <a:rPr lang="bg-BG" sz="1800" i="0" dirty="0"/>
                  <a:t>. </a:t>
                </a:r>
                <a:r>
                  <a:rPr lang="bg-BG" sz="1800" i="0" dirty="0">
                    <a:latin typeface="+mn-lt"/>
                  </a:rPr>
                  <a:t>Чистият силиций е лош проводник на електричество и е безполезен за създаване на електронни прибори.</a:t>
                </a:r>
              </a:p>
              <a:p>
                <a:pPr>
                  <a:spcBef>
                    <a:spcPct val="50000"/>
                  </a:spcBef>
                </a:pPr>
                <a:r>
                  <a:rPr lang="bg-BG" sz="1800" i="0" dirty="0">
                    <a:latin typeface="+mn-lt"/>
                  </a:rPr>
                  <a:t>Освен това, собствената концентрация зависи експоненциално от температурата. При малки промени на температурата, електрическите свойства се променят силно, което затруднява създаването на полезни електронни схеми.</a:t>
                </a:r>
              </a:p>
              <a:p>
                <a:pPr>
                  <a:spcBef>
                    <a:spcPct val="50000"/>
                  </a:spcBef>
                </a:pPr>
                <a:endParaRPr lang="bg-BG" sz="1800" i="0" dirty="0">
                  <a:latin typeface="+mn-lt"/>
                </a:endParaRPr>
              </a:p>
              <a:p>
                <a:pPr>
                  <a:spcBef>
                    <a:spcPct val="50000"/>
                  </a:spcBef>
                </a:pPr>
                <a:endParaRPr lang="en-US" sz="1800" i="0" dirty="0">
                  <a:latin typeface="+mn-lt"/>
                </a:endParaRPr>
              </a:p>
            </p:txBody>
          </p:sp>
        </mc:Choice>
        <mc:Fallback xmlns="">
          <p:sp>
            <p:nvSpPr>
              <p:cNvPr id="2" name="TextBox 5">
                <a:extLst>
                  <a:ext uri="{FF2B5EF4-FFF2-40B4-BE49-F238E27FC236}">
                    <a16:creationId xmlns:a16="http://schemas.microsoft.com/office/drawing/2014/main" id="{00CCFE13-7D0E-DD44-6809-32B5C7E65B0E}"/>
                  </a:ext>
                </a:extLst>
              </p:cNvPr>
              <p:cNvSpPr txBox="1">
                <a:spLocks noRot="1" noChangeAspect="1" noMove="1" noResize="1" noEditPoints="1" noAdjustHandles="1" noChangeArrowheads="1" noChangeShapeType="1" noTextEdit="1"/>
              </p:cNvSpPr>
              <p:nvPr/>
            </p:nvSpPr>
            <p:spPr bwMode="auto">
              <a:xfrm>
                <a:off x="501706" y="2921393"/>
                <a:ext cx="10697317" cy="3416320"/>
              </a:xfrm>
              <a:prstGeom prst="rect">
                <a:avLst/>
              </a:prstGeom>
              <a:blipFill>
                <a:blip r:embed="rId3"/>
                <a:stretch>
                  <a:fillRect l="-456" t="-891" r="-5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bg-BG">
                    <a:noFill/>
                  </a:rPr>
                  <a:t> </a:t>
                </a:r>
              </a:p>
            </p:txBody>
          </p:sp>
        </mc:Fallback>
      </mc:AlternateContent>
      <p:sp>
        <p:nvSpPr>
          <p:cNvPr id="3" name="Text Box 1030">
            <a:extLst>
              <a:ext uri="{FF2B5EF4-FFF2-40B4-BE49-F238E27FC236}">
                <a16:creationId xmlns:a16="http://schemas.microsoft.com/office/drawing/2014/main" id="{6CAA1FF6-3413-949D-DE74-0481D89C1998}"/>
              </a:ext>
            </a:extLst>
          </p:cNvPr>
          <p:cNvSpPr txBox="1">
            <a:spLocks noChangeArrowheads="1"/>
          </p:cNvSpPr>
          <p:nvPr/>
        </p:nvSpPr>
        <p:spPr bwMode="auto">
          <a:xfrm>
            <a:off x="2047411" y="2034715"/>
            <a:ext cx="145494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r>
              <a:rPr lang="bg-B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t>
            </a:r>
            <a:r>
              <a:rPr lang="bg-BG"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p=</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t>
            </a:r>
            <a:r>
              <a:rPr lang="en-US" baseline="-25000" dirty="0">
                <a:latin typeface="Times New Roman" panose="02020603050405020304" pitchFamily="18" charset="0"/>
                <a:cs typeface="Times New Roman" panose="02020603050405020304" pitchFamily="18" charset="0"/>
              </a:rPr>
              <a:t>i</a:t>
            </a:r>
            <a:r>
              <a:rPr lang="en-US" baseline="30000" dirty="0">
                <a:latin typeface="Times New Roman" panose="02020603050405020304" pitchFamily="18" charset="0"/>
                <a:cs typeface="Times New Roman" panose="02020603050405020304" pitchFamily="18" charset="0"/>
              </a:rPr>
              <a:t>2</a:t>
            </a:r>
          </a:p>
        </p:txBody>
      </p:sp>
      <p:sp>
        <p:nvSpPr>
          <p:cNvPr id="5" name="Text Box 34">
            <a:extLst>
              <a:ext uri="{FF2B5EF4-FFF2-40B4-BE49-F238E27FC236}">
                <a16:creationId xmlns:a16="http://schemas.microsoft.com/office/drawing/2014/main" id="{67568061-C1C0-61C3-6462-56FB116DADAC}"/>
              </a:ext>
            </a:extLst>
          </p:cNvPr>
          <p:cNvSpPr txBox="1">
            <a:spLocks noChangeArrowheads="1"/>
          </p:cNvSpPr>
          <p:nvPr/>
        </p:nvSpPr>
        <p:spPr bwMode="auto">
          <a:xfrm>
            <a:off x="4688677" y="1905382"/>
            <a:ext cx="309559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r>
              <a:rPr lang="en-US" sz="1600" dirty="0">
                <a:latin typeface="+mn-lt"/>
                <a:cs typeface="Times New Roman" panose="02020603050405020304" pitchFamily="18" charset="0"/>
              </a:rPr>
              <a:t>n – </a:t>
            </a:r>
            <a:r>
              <a:rPr lang="bg-BG" sz="1600" i="0" dirty="0">
                <a:latin typeface="+mn-lt"/>
                <a:cs typeface="Times New Roman" panose="02020603050405020304" pitchFamily="18" charset="0"/>
              </a:rPr>
              <a:t>концентрация на електроните</a:t>
            </a:r>
          </a:p>
          <a:p>
            <a:r>
              <a:rPr lang="en-US" sz="1600" dirty="0">
                <a:latin typeface="+mn-lt"/>
                <a:cs typeface="Times New Roman" panose="02020603050405020304" pitchFamily="18" charset="0"/>
              </a:rPr>
              <a:t>p – </a:t>
            </a:r>
            <a:r>
              <a:rPr lang="bg-BG" sz="1600" i="0" dirty="0">
                <a:latin typeface="+mn-lt"/>
                <a:cs typeface="Times New Roman" panose="02020603050405020304" pitchFamily="18" charset="0"/>
              </a:rPr>
              <a:t>концентрация на дупките</a:t>
            </a:r>
          </a:p>
          <a:p>
            <a:r>
              <a:rPr lang="en-US" sz="1600" dirty="0" err="1">
                <a:latin typeface="+mn-lt"/>
                <a:cs typeface="Times New Roman" panose="02020603050405020304" pitchFamily="18" charset="0"/>
              </a:rPr>
              <a:t>n</a:t>
            </a:r>
            <a:r>
              <a:rPr lang="en-US" sz="1600" baseline="-25000" dirty="0" err="1">
                <a:latin typeface="+mn-lt"/>
                <a:cs typeface="Times New Roman" panose="02020603050405020304" pitchFamily="18" charset="0"/>
              </a:rPr>
              <a:t>i</a:t>
            </a:r>
            <a:r>
              <a:rPr lang="en-US" sz="1600" i="0" dirty="0">
                <a:latin typeface="+mn-lt"/>
                <a:cs typeface="Times New Roman" panose="02020603050405020304" pitchFamily="18" charset="0"/>
              </a:rPr>
              <a:t> – </a:t>
            </a:r>
            <a:r>
              <a:rPr lang="bg-BG" sz="1600" i="0" dirty="0">
                <a:latin typeface="+mn-lt"/>
                <a:cs typeface="Times New Roman" panose="02020603050405020304" pitchFamily="18" charset="0"/>
              </a:rPr>
              <a:t>собствена концентрация</a:t>
            </a:r>
            <a:endParaRPr lang="en-US" sz="1600" i="0" dirty="0">
              <a:latin typeface="+mn-lt"/>
              <a:cs typeface="Times New Roman" panose="02020603050405020304" pitchFamily="18" charset="0"/>
            </a:endParaRPr>
          </a:p>
        </p:txBody>
      </p:sp>
    </p:spTree>
    <p:extLst>
      <p:ext uri="{BB962C8B-B14F-4D97-AF65-F5344CB8AC3E}">
        <p14:creationId xmlns:p14="http://schemas.microsoft.com/office/powerpoint/2010/main" val="1421419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F5BA9-127D-8BA9-B360-9AFC35D3EC18}"/>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597123DB-F6B4-1E5D-F591-381BE7DF6809}"/>
              </a:ext>
            </a:extLst>
          </p:cNvPr>
          <p:cNvSpPr txBox="1">
            <a:spLocks noChangeArrowheads="1"/>
          </p:cNvSpPr>
          <p:nvPr/>
        </p:nvSpPr>
        <p:spPr>
          <a:xfrm>
            <a:off x="0" y="0"/>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Контролиране на проводимостта посредством примеси</a:t>
            </a:r>
            <a:endParaRPr lang="en-US" sz="2400" kern="0" dirty="0">
              <a:solidFill>
                <a:schemeClr val="tx1"/>
              </a:solidFill>
            </a:endParaRPr>
          </a:p>
        </p:txBody>
      </p:sp>
      <p:sp>
        <p:nvSpPr>
          <p:cNvPr id="7" name="TextBox 6">
            <a:extLst>
              <a:ext uri="{FF2B5EF4-FFF2-40B4-BE49-F238E27FC236}">
                <a16:creationId xmlns:a16="http://schemas.microsoft.com/office/drawing/2014/main" id="{541A17AD-B203-60FE-11A6-461F8CF867C7}"/>
              </a:ext>
            </a:extLst>
          </p:cNvPr>
          <p:cNvSpPr txBox="1"/>
          <p:nvPr/>
        </p:nvSpPr>
        <p:spPr>
          <a:xfrm>
            <a:off x="412693" y="1031106"/>
            <a:ext cx="11377403" cy="2031325"/>
          </a:xfrm>
          <a:prstGeom prst="rect">
            <a:avLst/>
          </a:prstGeom>
          <a:noFill/>
        </p:spPr>
        <p:txBody>
          <a:bodyPr wrap="square" rtlCol="0">
            <a:spAutoFit/>
          </a:bodyPr>
          <a:lstStyle/>
          <a:p>
            <a:r>
              <a:rPr lang="bg-BG" dirty="0"/>
              <a:t>За да направим полупроводниците полезни, ние трябва да добавим токоносители, типът и концентрацията на които межем прецизно да контролираме. </a:t>
            </a:r>
          </a:p>
          <a:p>
            <a:endParaRPr lang="bg-BG" dirty="0"/>
          </a:p>
          <a:p>
            <a:r>
              <a:rPr lang="bg-BG" dirty="0"/>
              <a:t>Можем да увеличим количеството на токоносителите чрез добавяне на примеси. </a:t>
            </a:r>
          </a:p>
          <a:p>
            <a:r>
              <a:rPr lang="bg-BG" dirty="0"/>
              <a:t>Този процес се нарича „легиране“ (</a:t>
            </a:r>
            <a:r>
              <a:rPr lang="en-US" dirty="0"/>
              <a:t>doping).</a:t>
            </a:r>
            <a:endParaRPr lang="bg-BG" dirty="0"/>
          </a:p>
          <a:p>
            <a:endParaRPr lang="bg-BG" dirty="0"/>
          </a:p>
          <a:p>
            <a:r>
              <a:rPr lang="bg-BG" dirty="0"/>
              <a:t>В зависимост от валентността на приместите, ще получим т.нар. </a:t>
            </a:r>
            <a:r>
              <a:rPr lang="en-US" b="1" dirty="0"/>
              <a:t>n-</a:t>
            </a:r>
            <a:r>
              <a:rPr lang="bg-BG" b="1" dirty="0"/>
              <a:t>тип </a:t>
            </a:r>
            <a:r>
              <a:rPr lang="bg-BG" dirty="0"/>
              <a:t>или </a:t>
            </a:r>
            <a:r>
              <a:rPr lang="en-US" b="1" dirty="0"/>
              <a:t>p-</a:t>
            </a:r>
            <a:r>
              <a:rPr lang="bg-BG" b="1" dirty="0"/>
              <a:t>тип </a:t>
            </a:r>
            <a:r>
              <a:rPr lang="bg-BG" dirty="0"/>
              <a:t>полупроводник.</a:t>
            </a:r>
          </a:p>
        </p:txBody>
      </p:sp>
      <p:grpSp>
        <p:nvGrpSpPr>
          <p:cNvPr id="2" name="Group 1">
            <a:extLst>
              <a:ext uri="{FF2B5EF4-FFF2-40B4-BE49-F238E27FC236}">
                <a16:creationId xmlns:a16="http://schemas.microsoft.com/office/drawing/2014/main" id="{E7224874-3C51-66F9-7E5C-FAACACE1800E}"/>
              </a:ext>
            </a:extLst>
          </p:cNvPr>
          <p:cNvGrpSpPr/>
          <p:nvPr/>
        </p:nvGrpSpPr>
        <p:grpSpPr>
          <a:xfrm>
            <a:off x="2051332" y="3475529"/>
            <a:ext cx="6501950" cy="2824121"/>
            <a:chOff x="682625" y="0"/>
            <a:chExt cx="7168356" cy="3571875"/>
          </a:xfrm>
        </p:grpSpPr>
        <p:pic>
          <p:nvPicPr>
            <p:cNvPr id="3" name="Picture 36">
              <a:extLst>
                <a:ext uri="{FF2B5EF4-FFF2-40B4-BE49-F238E27FC236}">
                  <a16:creationId xmlns:a16="http://schemas.microsoft.com/office/drawing/2014/main" id="{78DE36BE-410D-A718-F0C3-141B9AE28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381" y="908720"/>
              <a:ext cx="3276600"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8">
              <a:extLst>
                <a:ext uri="{FF2B5EF4-FFF2-40B4-BE49-F238E27FC236}">
                  <a16:creationId xmlns:a16="http://schemas.microsoft.com/office/drawing/2014/main" id="{B25EABE0-10CC-4E71-B02B-46BF3B078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625" y="0"/>
              <a:ext cx="3028950"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139F646D-1F15-0250-287E-361BD2D9048E}"/>
                </a:ext>
              </a:extLst>
            </p:cNvPr>
            <p:cNvSpPr txBox="1"/>
            <p:nvPr/>
          </p:nvSpPr>
          <p:spPr>
            <a:xfrm>
              <a:off x="3884749" y="2276872"/>
              <a:ext cx="1368152" cy="369332"/>
            </a:xfrm>
            <a:prstGeom prst="rect">
              <a:avLst/>
            </a:prstGeom>
            <a:noFill/>
          </p:spPr>
          <p:txBody>
            <a:bodyPr wrap="square" rtlCol="0">
              <a:spAutoFit/>
            </a:bodyPr>
            <a:lstStyle/>
            <a:p>
              <a:r>
                <a:rPr lang="bg-BG" dirty="0"/>
                <a:t>Сорс</a:t>
              </a:r>
              <a:endParaRPr lang="en-US" dirty="0"/>
            </a:p>
          </p:txBody>
        </p:sp>
        <p:sp>
          <p:nvSpPr>
            <p:cNvPr id="10" name="TextBox 9">
              <a:extLst>
                <a:ext uri="{FF2B5EF4-FFF2-40B4-BE49-F238E27FC236}">
                  <a16:creationId xmlns:a16="http://schemas.microsoft.com/office/drawing/2014/main" id="{084EAE3D-9999-C95D-27C9-6F1579F2D7D0}"/>
                </a:ext>
              </a:extLst>
            </p:cNvPr>
            <p:cNvSpPr txBox="1"/>
            <p:nvPr/>
          </p:nvSpPr>
          <p:spPr>
            <a:xfrm>
              <a:off x="4427984" y="2996952"/>
              <a:ext cx="1260140" cy="369332"/>
            </a:xfrm>
            <a:prstGeom prst="rect">
              <a:avLst/>
            </a:prstGeom>
            <a:noFill/>
          </p:spPr>
          <p:txBody>
            <a:bodyPr wrap="square" rtlCol="0">
              <a:spAutoFit/>
            </a:bodyPr>
            <a:lstStyle/>
            <a:p>
              <a:r>
                <a:rPr lang="bg-BG" dirty="0"/>
                <a:t>Дрейн</a:t>
              </a:r>
              <a:endParaRPr lang="en-US" dirty="0"/>
            </a:p>
          </p:txBody>
        </p:sp>
      </p:grpSp>
    </p:spTree>
    <p:extLst>
      <p:ext uri="{BB962C8B-B14F-4D97-AF65-F5344CB8AC3E}">
        <p14:creationId xmlns:p14="http://schemas.microsoft.com/office/powerpoint/2010/main" val="203257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elements with different colored squares&#10;&#10;Description automatically generated">
            <a:extLst>
              <a:ext uri="{FF2B5EF4-FFF2-40B4-BE49-F238E27FC236}">
                <a16:creationId xmlns:a16="http://schemas.microsoft.com/office/drawing/2014/main" id="{D01F567C-12F5-7098-6E94-91EFCDDB3E71}"/>
              </a:ext>
            </a:extLst>
          </p:cNvPr>
          <p:cNvPicPr>
            <a:picLocks noChangeAspect="1"/>
          </p:cNvPicPr>
          <p:nvPr/>
        </p:nvPicPr>
        <p:blipFill>
          <a:blip r:embed="rId3">
            <a:extLst>
              <a:ext uri="{28A0092B-C50C-407E-A947-70E740481C1C}">
                <a14:useLocalDpi xmlns:a14="http://schemas.microsoft.com/office/drawing/2010/main" val="0"/>
              </a:ext>
            </a:extLst>
          </a:blip>
          <a:srcRect t="14567" b="33463"/>
          <a:stretch>
            <a:fillRect/>
          </a:stretch>
        </p:blipFill>
        <p:spPr>
          <a:xfrm>
            <a:off x="823172" y="250853"/>
            <a:ext cx="10287000" cy="3564140"/>
          </a:xfrm>
          <a:prstGeom prst="rect">
            <a:avLst/>
          </a:prstGeom>
        </p:spPr>
      </p:pic>
      <p:sp>
        <p:nvSpPr>
          <p:cNvPr id="6" name="Text Box 4"/>
          <p:cNvSpPr txBox="1">
            <a:spLocks noChangeArrowheads="1"/>
          </p:cNvSpPr>
          <p:nvPr/>
        </p:nvSpPr>
        <p:spPr bwMode="auto">
          <a:xfrm>
            <a:off x="253262" y="4325373"/>
            <a:ext cx="11593287" cy="2154436"/>
          </a:xfrm>
          <a:prstGeom prst="rect">
            <a:avLst/>
          </a:prstGeom>
          <a:solidFill>
            <a:schemeClr val="bg1"/>
          </a:solidFill>
          <a:ln>
            <a:noFill/>
          </a:ln>
          <a:effec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r>
              <a:rPr lang="bg-BG" sz="1800" i="0" dirty="0">
                <a:latin typeface="+mn-lt"/>
              </a:rPr>
              <a:t>Основен полупроводник – силиций (</a:t>
            </a:r>
            <a:r>
              <a:rPr lang="en-US" sz="1800" i="0" dirty="0">
                <a:latin typeface="+mn-lt"/>
              </a:rPr>
              <a:t>Si) – </a:t>
            </a:r>
            <a:r>
              <a:rPr lang="bg-BG" sz="1800" i="0" dirty="0">
                <a:latin typeface="+mn-lt"/>
              </a:rPr>
              <a:t>четвърта валентност.</a:t>
            </a:r>
          </a:p>
          <a:p>
            <a:endParaRPr lang="bg-BG" sz="1800" i="0" dirty="0">
              <a:latin typeface="+mn-lt"/>
            </a:endParaRPr>
          </a:p>
          <a:p>
            <a:r>
              <a:rPr lang="bg-BG" sz="1800" i="0" dirty="0">
                <a:latin typeface="+mn-lt"/>
              </a:rPr>
              <a:t>Примесите от </a:t>
            </a:r>
            <a:r>
              <a:rPr lang="bg-BG" sz="1800" b="1" i="0" dirty="0">
                <a:latin typeface="+mn-lt"/>
              </a:rPr>
              <a:t>пета валентност</a:t>
            </a:r>
            <a:r>
              <a:rPr lang="bg-BG" sz="1800" i="0" dirty="0">
                <a:latin typeface="+mn-lt"/>
              </a:rPr>
              <a:t> – арсен (</a:t>
            </a:r>
            <a:r>
              <a:rPr lang="en-US" sz="1800" i="0" dirty="0">
                <a:latin typeface="+mn-lt"/>
              </a:rPr>
              <a:t>As</a:t>
            </a:r>
            <a:r>
              <a:rPr lang="bg-BG" sz="1800" i="0" dirty="0">
                <a:latin typeface="+mn-lt"/>
              </a:rPr>
              <a:t>), фосфор (</a:t>
            </a:r>
            <a:r>
              <a:rPr lang="en-US" sz="1800" i="0" dirty="0">
                <a:latin typeface="+mn-lt"/>
              </a:rPr>
              <a:t>P</a:t>
            </a:r>
            <a:r>
              <a:rPr lang="bg-BG" sz="1800" i="0" dirty="0">
                <a:latin typeface="+mn-lt"/>
              </a:rPr>
              <a:t>), антимон (</a:t>
            </a:r>
            <a:r>
              <a:rPr lang="en-US" sz="1800" i="0" dirty="0" err="1">
                <a:latin typeface="+mn-lt"/>
              </a:rPr>
              <a:t>Sb</a:t>
            </a:r>
            <a:r>
              <a:rPr lang="bg-BG" sz="1800" i="0" dirty="0">
                <a:latin typeface="+mn-lt"/>
              </a:rPr>
              <a:t>) се наричат </a:t>
            </a:r>
            <a:r>
              <a:rPr lang="bg-BG" sz="1800" b="1" i="0" dirty="0">
                <a:latin typeface="+mn-lt"/>
              </a:rPr>
              <a:t>донори</a:t>
            </a:r>
            <a:r>
              <a:rPr lang="bg-BG" sz="1800" i="0" dirty="0">
                <a:latin typeface="+mn-lt"/>
              </a:rPr>
              <a:t>, защото отдават един от валентните си електрони си към полупроводниковия кристал. </a:t>
            </a:r>
          </a:p>
          <a:p>
            <a:endParaRPr lang="bg-BG" sz="1800" i="0" dirty="0">
              <a:latin typeface="+mn-lt"/>
            </a:endParaRPr>
          </a:p>
          <a:p>
            <a:endParaRPr lang="bg-BG" sz="800" i="0" dirty="0">
              <a:latin typeface="+mn-lt"/>
            </a:endParaRPr>
          </a:p>
          <a:p>
            <a:r>
              <a:rPr lang="bg-BG" sz="1800" i="0" dirty="0">
                <a:latin typeface="+mn-lt"/>
              </a:rPr>
              <a:t>Примеси от </a:t>
            </a:r>
            <a:r>
              <a:rPr lang="bg-BG" sz="1800" b="1" i="0" dirty="0">
                <a:latin typeface="+mn-lt"/>
              </a:rPr>
              <a:t>трета валентност</a:t>
            </a:r>
            <a:r>
              <a:rPr lang="bg-BG" sz="1800" i="0" dirty="0">
                <a:latin typeface="+mn-lt"/>
              </a:rPr>
              <a:t> – бор (</a:t>
            </a:r>
            <a:r>
              <a:rPr lang="en-US" sz="1800" i="0" dirty="0">
                <a:latin typeface="+mn-lt"/>
              </a:rPr>
              <a:t>B</a:t>
            </a:r>
            <a:r>
              <a:rPr lang="bg-BG" sz="1800" i="0" dirty="0">
                <a:latin typeface="+mn-lt"/>
              </a:rPr>
              <a:t>), алуминий (</a:t>
            </a:r>
            <a:r>
              <a:rPr lang="en-US" sz="1800" i="0" dirty="0">
                <a:latin typeface="+mn-lt"/>
              </a:rPr>
              <a:t>Al</a:t>
            </a:r>
            <a:r>
              <a:rPr lang="bg-BG" sz="1800" i="0" dirty="0">
                <a:latin typeface="+mn-lt"/>
              </a:rPr>
              <a:t>), галий (</a:t>
            </a:r>
            <a:r>
              <a:rPr lang="en-US" sz="1800" i="0" dirty="0" err="1">
                <a:latin typeface="+mn-lt"/>
              </a:rPr>
              <a:t>Ga</a:t>
            </a:r>
            <a:r>
              <a:rPr lang="bg-BG" sz="1800" i="0" dirty="0">
                <a:latin typeface="+mn-lt"/>
              </a:rPr>
              <a:t>) се наричат </a:t>
            </a:r>
            <a:r>
              <a:rPr lang="bg-BG" sz="1800" b="1" i="0" dirty="0">
                <a:latin typeface="+mn-lt"/>
              </a:rPr>
              <a:t>акцептори</a:t>
            </a:r>
            <a:r>
              <a:rPr lang="bg-BG" sz="1800" i="0" dirty="0">
                <a:latin typeface="+mn-lt"/>
              </a:rPr>
              <a:t>, защото приемат един електрон от съседен атом и така оставят дупка (празно място) в полупроводниковия кристал.</a:t>
            </a:r>
            <a:endParaRPr lang="en-US" sz="1800" i="0" dirty="0">
              <a:latin typeface="+mn-lt"/>
            </a:endParaRPr>
          </a:p>
        </p:txBody>
      </p:sp>
      <p:sp>
        <p:nvSpPr>
          <p:cNvPr id="4" name="Rectangle 3">
            <a:extLst>
              <a:ext uri="{FF2B5EF4-FFF2-40B4-BE49-F238E27FC236}">
                <a16:creationId xmlns:a16="http://schemas.microsoft.com/office/drawing/2014/main" id="{CFAEC400-3F9D-1FDD-2D3D-A242975E2590}"/>
              </a:ext>
            </a:extLst>
          </p:cNvPr>
          <p:cNvSpPr/>
          <p:nvPr/>
        </p:nvSpPr>
        <p:spPr>
          <a:xfrm>
            <a:off x="8594648" y="1561452"/>
            <a:ext cx="500568" cy="167053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 name="Rectangle 7">
            <a:extLst>
              <a:ext uri="{FF2B5EF4-FFF2-40B4-BE49-F238E27FC236}">
                <a16:creationId xmlns:a16="http://schemas.microsoft.com/office/drawing/2014/main" id="{0A571C14-BBC2-00E6-5EDB-0F225818245E}"/>
              </a:ext>
            </a:extLst>
          </p:cNvPr>
          <p:cNvSpPr/>
          <p:nvPr/>
        </p:nvSpPr>
        <p:spPr>
          <a:xfrm>
            <a:off x="7557749" y="994381"/>
            <a:ext cx="500568" cy="167053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 name="Rectangle 1">
            <a:extLst>
              <a:ext uri="{FF2B5EF4-FFF2-40B4-BE49-F238E27FC236}">
                <a16:creationId xmlns:a16="http://schemas.microsoft.com/office/drawing/2014/main" id="{18839993-6D0A-2F8F-9BE3-A52AAE1D31B2}"/>
              </a:ext>
            </a:extLst>
          </p:cNvPr>
          <p:cNvSpPr/>
          <p:nvPr/>
        </p:nvSpPr>
        <p:spPr>
          <a:xfrm>
            <a:off x="8076198" y="1566597"/>
            <a:ext cx="500568" cy="52610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347899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A51945-39C6-86D7-CA3F-A710C38B01CC}"/>
              </a:ext>
            </a:extLst>
          </p:cNvPr>
          <p:cNvSpPr>
            <a:spLocks noGrp="1"/>
          </p:cNvSpPr>
          <p:nvPr>
            <p:ph type="title"/>
          </p:nvPr>
        </p:nvSpPr>
        <p:spPr>
          <a:xfrm>
            <a:off x="0" y="-6651"/>
            <a:ext cx="10972800" cy="634082"/>
          </a:xfrm>
        </p:spPr>
        <p:txBody>
          <a:bodyPr/>
          <a:lstStyle/>
          <a:p>
            <a:r>
              <a:rPr lang="bg-BG" sz="2400" dirty="0">
                <a:latin typeface="+mn-lt"/>
              </a:rPr>
              <a:t>За какво служат полупроводниковите елементи?</a:t>
            </a:r>
            <a:endParaRPr lang="en-US" sz="2400" dirty="0">
              <a:latin typeface="+mn-lt"/>
            </a:endParaRPr>
          </a:p>
        </p:txBody>
      </p:sp>
      <p:sp>
        <p:nvSpPr>
          <p:cNvPr id="8" name="TextBox 7">
            <a:extLst>
              <a:ext uri="{FF2B5EF4-FFF2-40B4-BE49-F238E27FC236}">
                <a16:creationId xmlns:a16="http://schemas.microsoft.com/office/drawing/2014/main" id="{F0132F21-D90E-6356-E7A4-17671DA0E2CD}"/>
              </a:ext>
            </a:extLst>
          </p:cNvPr>
          <p:cNvSpPr txBox="1"/>
          <p:nvPr/>
        </p:nvSpPr>
        <p:spPr>
          <a:xfrm>
            <a:off x="3800751" y="1953463"/>
            <a:ext cx="1757778" cy="646331"/>
          </a:xfrm>
          <a:prstGeom prst="rect">
            <a:avLst/>
          </a:prstGeom>
          <a:noFill/>
          <a:ln w="38100">
            <a:solidFill>
              <a:srgbClr val="0070C0"/>
            </a:solidFill>
          </a:ln>
        </p:spPr>
        <p:txBody>
          <a:bodyPr wrap="square" rtlCol="0">
            <a:spAutoFit/>
          </a:bodyPr>
          <a:lstStyle/>
          <a:p>
            <a:pPr algn="ctr"/>
            <a:r>
              <a:rPr lang="bg-BG" dirty="0"/>
              <a:t>Изчислителна платформа</a:t>
            </a:r>
            <a:endParaRPr lang="en-US" dirty="0"/>
          </a:p>
        </p:txBody>
      </p:sp>
      <p:sp>
        <p:nvSpPr>
          <p:cNvPr id="9" name="TextBox 8">
            <a:extLst>
              <a:ext uri="{FF2B5EF4-FFF2-40B4-BE49-F238E27FC236}">
                <a16:creationId xmlns:a16="http://schemas.microsoft.com/office/drawing/2014/main" id="{FD2B28F2-6625-CE96-98F5-E6C6C44D5DB5}"/>
              </a:ext>
            </a:extLst>
          </p:cNvPr>
          <p:cNvSpPr txBox="1"/>
          <p:nvPr/>
        </p:nvSpPr>
        <p:spPr>
          <a:xfrm>
            <a:off x="7899277" y="1953463"/>
            <a:ext cx="1757778" cy="646331"/>
          </a:xfrm>
          <a:prstGeom prst="rect">
            <a:avLst/>
          </a:prstGeom>
          <a:noFill/>
          <a:ln w="38100">
            <a:solidFill>
              <a:srgbClr val="0070C0"/>
            </a:solidFill>
          </a:ln>
        </p:spPr>
        <p:txBody>
          <a:bodyPr wrap="square" rtlCol="0">
            <a:spAutoFit/>
          </a:bodyPr>
          <a:lstStyle/>
          <a:p>
            <a:pPr algn="ctr"/>
            <a:r>
              <a:rPr lang="bg-BG" dirty="0"/>
              <a:t>Изчислителна платформа</a:t>
            </a:r>
            <a:endParaRPr lang="en-US" dirty="0"/>
          </a:p>
        </p:txBody>
      </p:sp>
      <p:sp>
        <p:nvSpPr>
          <p:cNvPr id="10" name="Rectangle: Rounded Corners 9">
            <a:extLst>
              <a:ext uri="{FF2B5EF4-FFF2-40B4-BE49-F238E27FC236}">
                <a16:creationId xmlns:a16="http://schemas.microsoft.com/office/drawing/2014/main" id="{56155C99-199B-9215-D4B2-0F7B4C80C391}"/>
              </a:ext>
            </a:extLst>
          </p:cNvPr>
          <p:cNvSpPr/>
          <p:nvPr/>
        </p:nvSpPr>
        <p:spPr>
          <a:xfrm>
            <a:off x="5981700" y="1868995"/>
            <a:ext cx="1473693" cy="815267"/>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dirty="0">
                <a:solidFill>
                  <a:schemeClr val="tx1"/>
                </a:solidFill>
              </a:rPr>
              <a:t>Мрежова среда</a:t>
            </a:r>
            <a:endParaRPr lang="en-US" dirty="0">
              <a:solidFill>
                <a:schemeClr val="tx1"/>
              </a:solidFill>
            </a:endParaRPr>
          </a:p>
        </p:txBody>
      </p:sp>
      <p:cxnSp>
        <p:nvCxnSpPr>
          <p:cNvPr id="11" name="Straight Arrow Connector 10">
            <a:extLst>
              <a:ext uri="{FF2B5EF4-FFF2-40B4-BE49-F238E27FC236}">
                <a16:creationId xmlns:a16="http://schemas.microsoft.com/office/drawing/2014/main" id="{5CEB11CB-855A-5B27-14FA-F9E1BA056D0C}"/>
              </a:ext>
            </a:extLst>
          </p:cNvPr>
          <p:cNvCxnSpPr>
            <a:cxnSpLocks/>
          </p:cNvCxnSpPr>
          <p:nvPr/>
        </p:nvCxnSpPr>
        <p:spPr>
          <a:xfrm>
            <a:off x="5558529" y="2276628"/>
            <a:ext cx="423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39775A-95FE-0E34-F8F7-D36100D9C2D7}"/>
              </a:ext>
            </a:extLst>
          </p:cNvPr>
          <p:cNvCxnSpPr>
            <a:cxnSpLocks/>
          </p:cNvCxnSpPr>
          <p:nvPr/>
        </p:nvCxnSpPr>
        <p:spPr>
          <a:xfrm>
            <a:off x="7455393" y="2271930"/>
            <a:ext cx="4438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097E2D5-4366-06A2-2816-5E9A084BBE90}"/>
              </a:ext>
            </a:extLst>
          </p:cNvPr>
          <p:cNvSpPr/>
          <p:nvPr/>
        </p:nvSpPr>
        <p:spPr>
          <a:xfrm>
            <a:off x="5336588" y="3505577"/>
            <a:ext cx="2858610" cy="64631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dirty="0">
                <a:solidFill>
                  <a:schemeClr val="tx1"/>
                </a:solidFill>
              </a:rPr>
              <a:t>Физични процеси</a:t>
            </a:r>
          </a:p>
          <a:p>
            <a:pPr algn="ctr"/>
            <a:r>
              <a:rPr lang="bg-BG" dirty="0">
                <a:solidFill>
                  <a:schemeClr val="tx1"/>
                </a:solidFill>
              </a:rPr>
              <a:t>(„реален свят“)</a:t>
            </a:r>
            <a:endParaRPr lang="en-US" dirty="0">
              <a:solidFill>
                <a:schemeClr val="tx1"/>
              </a:solidFill>
            </a:endParaRPr>
          </a:p>
        </p:txBody>
      </p:sp>
      <p:cxnSp>
        <p:nvCxnSpPr>
          <p:cNvPr id="14" name="Connector: Elbow 13">
            <a:extLst>
              <a:ext uri="{FF2B5EF4-FFF2-40B4-BE49-F238E27FC236}">
                <a16:creationId xmlns:a16="http://schemas.microsoft.com/office/drawing/2014/main" id="{21B4E354-294F-F12D-8337-403D334DE99D}"/>
              </a:ext>
            </a:extLst>
          </p:cNvPr>
          <p:cNvCxnSpPr>
            <a:stCxn id="9" idx="2"/>
            <a:endCxn id="13" idx="6"/>
          </p:cNvCxnSpPr>
          <p:nvPr/>
        </p:nvCxnSpPr>
        <p:spPr>
          <a:xfrm rot="5400000">
            <a:off x="7872211" y="2922781"/>
            <a:ext cx="1228943" cy="58296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3442A16-32E5-7868-04FC-51D7CE17FC19}"/>
              </a:ext>
            </a:extLst>
          </p:cNvPr>
          <p:cNvCxnSpPr>
            <a:stCxn id="13" idx="2"/>
            <a:endCxn id="8" idx="2"/>
          </p:cNvCxnSpPr>
          <p:nvPr/>
        </p:nvCxnSpPr>
        <p:spPr>
          <a:xfrm rot="10800000">
            <a:off x="4679640" y="2599795"/>
            <a:ext cx="656948" cy="122894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F5C3F0-8D56-F1AD-84FF-FA563CEB6A4E}"/>
              </a:ext>
            </a:extLst>
          </p:cNvPr>
          <p:cNvSpPr txBox="1"/>
          <p:nvPr/>
        </p:nvSpPr>
        <p:spPr>
          <a:xfrm>
            <a:off x="3691868" y="3436320"/>
            <a:ext cx="987771" cy="369332"/>
          </a:xfrm>
          <a:prstGeom prst="rect">
            <a:avLst/>
          </a:prstGeom>
          <a:noFill/>
        </p:spPr>
        <p:txBody>
          <a:bodyPr wrap="none" rtlCol="0">
            <a:spAutoFit/>
          </a:bodyPr>
          <a:lstStyle/>
          <a:p>
            <a:r>
              <a:rPr lang="bg-BG" dirty="0"/>
              <a:t>сензори</a:t>
            </a:r>
            <a:endParaRPr lang="en-US" dirty="0"/>
          </a:p>
        </p:txBody>
      </p:sp>
      <p:sp>
        <p:nvSpPr>
          <p:cNvPr id="17" name="TextBox 16">
            <a:extLst>
              <a:ext uri="{FF2B5EF4-FFF2-40B4-BE49-F238E27FC236}">
                <a16:creationId xmlns:a16="http://schemas.microsoft.com/office/drawing/2014/main" id="{C24EFF38-7475-B65C-0231-85ABE6492BB7}"/>
              </a:ext>
            </a:extLst>
          </p:cNvPr>
          <p:cNvSpPr txBox="1"/>
          <p:nvPr/>
        </p:nvSpPr>
        <p:spPr>
          <a:xfrm>
            <a:off x="8852147" y="3394726"/>
            <a:ext cx="1162434" cy="369332"/>
          </a:xfrm>
          <a:prstGeom prst="rect">
            <a:avLst/>
          </a:prstGeom>
          <a:noFill/>
        </p:spPr>
        <p:txBody>
          <a:bodyPr wrap="none" rtlCol="0">
            <a:spAutoFit/>
          </a:bodyPr>
          <a:lstStyle/>
          <a:p>
            <a:r>
              <a:rPr lang="bg-BG" dirty="0" err="1"/>
              <a:t>актуатори</a:t>
            </a:r>
            <a:endParaRPr lang="en-US" dirty="0"/>
          </a:p>
        </p:txBody>
      </p:sp>
      <p:cxnSp>
        <p:nvCxnSpPr>
          <p:cNvPr id="19" name="Straight Connector 18">
            <a:extLst>
              <a:ext uri="{FF2B5EF4-FFF2-40B4-BE49-F238E27FC236}">
                <a16:creationId xmlns:a16="http://schemas.microsoft.com/office/drawing/2014/main" id="{4CB1ACB9-3D8C-0F31-06F8-989C343778E1}"/>
              </a:ext>
            </a:extLst>
          </p:cNvPr>
          <p:cNvCxnSpPr>
            <a:cxnSpLocks/>
          </p:cNvCxnSpPr>
          <p:nvPr/>
        </p:nvCxnSpPr>
        <p:spPr>
          <a:xfrm>
            <a:off x="1146329" y="3210980"/>
            <a:ext cx="8993080" cy="0"/>
          </a:xfrm>
          <a:prstGeom prst="line">
            <a:avLst/>
          </a:prstGeom>
          <a:ln w="38100">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236D9EE-C0BC-11B5-13DB-F8FFD154ECA3}"/>
              </a:ext>
            </a:extLst>
          </p:cNvPr>
          <p:cNvSpPr txBox="1"/>
          <p:nvPr/>
        </p:nvSpPr>
        <p:spPr>
          <a:xfrm>
            <a:off x="1357174" y="3297820"/>
            <a:ext cx="1700073" cy="646331"/>
          </a:xfrm>
          <a:prstGeom prst="rect">
            <a:avLst/>
          </a:prstGeom>
          <a:noFill/>
        </p:spPr>
        <p:txBody>
          <a:bodyPr wrap="square">
            <a:spAutoFit/>
          </a:bodyPr>
          <a:lstStyle/>
          <a:p>
            <a:r>
              <a:rPr lang="bg-BG" dirty="0">
                <a:solidFill>
                  <a:schemeClr val="tx1"/>
                </a:solidFill>
              </a:rPr>
              <a:t>Физичен свят</a:t>
            </a:r>
            <a:endParaRPr lang="en-US" dirty="0">
              <a:solidFill>
                <a:schemeClr val="tx1"/>
              </a:solidFill>
            </a:endParaRPr>
          </a:p>
          <a:p>
            <a:r>
              <a:rPr lang="en-US" dirty="0"/>
              <a:t>Physical world</a:t>
            </a:r>
          </a:p>
        </p:txBody>
      </p:sp>
      <p:sp>
        <p:nvSpPr>
          <p:cNvPr id="21" name="TextBox 20">
            <a:extLst>
              <a:ext uri="{FF2B5EF4-FFF2-40B4-BE49-F238E27FC236}">
                <a16:creationId xmlns:a16="http://schemas.microsoft.com/office/drawing/2014/main" id="{24507C8C-A601-9FB0-CED3-19842EB30B3B}"/>
              </a:ext>
            </a:extLst>
          </p:cNvPr>
          <p:cNvSpPr txBox="1"/>
          <p:nvPr/>
        </p:nvSpPr>
        <p:spPr>
          <a:xfrm>
            <a:off x="1379300" y="2460336"/>
            <a:ext cx="2104140" cy="646331"/>
          </a:xfrm>
          <a:prstGeom prst="rect">
            <a:avLst/>
          </a:prstGeom>
          <a:noFill/>
        </p:spPr>
        <p:txBody>
          <a:bodyPr wrap="square">
            <a:spAutoFit/>
          </a:bodyPr>
          <a:lstStyle/>
          <a:p>
            <a:r>
              <a:rPr lang="bg-BG" dirty="0">
                <a:solidFill>
                  <a:schemeClr val="tx1"/>
                </a:solidFill>
              </a:rPr>
              <a:t>Кибернетичен свят</a:t>
            </a:r>
          </a:p>
          <a:p>
            <a:r>
              <a:rPr lang="en-US" dirty="0"/>
              <a:t>Cyber world</a:t>
            </a:r>
          </a:p>
        </p:txBody>
      </p:sp>
      <p:sp>
        <p:nvSpPr>
          <p:cNvPr id="22" name="Content Placeholder 2">
            <a:extLst>
              <a:ext uri="{FF2B5EF4-FFF2-40B4-BE49-F238E27FC236}">
                <a16:creationId xmlns:a16="http://schemas.microsoft.com/office/drawing/2014/main" id="{C504BA41-8B85-B215-76C5-A6B5400AAE44}"/>
              </a:ext>
            </a:extLst>
          </p:cNvPr>
          <p:cNvSpPr>
            <a:spLocks noGrp="1"/>
          </p:cNvSpPr>
          <p:nvPr>
            <p:ph idx="1"/>
          </p:nvPr>
        </p:nvSpPr>
        <p:spPr>
          <a:xfrm>
            <a:off x="609600" y="5685999"/>
            <a:ext cx="11777133" cy="917823"/>
          </a:xfrm>
        </p:spPr>
        <p:txBody>
          <a:bodyPr>
            <a:normAutofit/>
          </a:bodyPr>
          <a:lstStyle/>
          <a:p>
            <a:pPr marL="0" indent="0">
              <a:buNone/>
            </a:pPr>
            <a:r>
              <a:rPr lang="ru-RU" sz="1800" dirty="0" err="1"/>
              <a:t>Сензорът</a:t>
            </a:r>
            <a:r>
              <a:rPr lang="ru-RU" sz="1800" dirty="0"/>
              <a:t> е устройство, </a:t>
            </a:r>
            <a:r>
              <a:rPr lang="ru-RU" sz="1800" dirty="0" err="1"/>
              <a:t>което</a:t>
            </a:r>
            <a:r>
              <a:rPr lang="ru-RU" sz="1800" dirty="0"/>
              <a:t> </a:t>
            </a:r>
            <a:r>
              <a:rPr lang="ru-RU" sz="1800" dirty="0" err="1"/>
              <a:t>измерва</a:t>
            </a:r>
            <a:r>
              <a:rPr lang="ru-RU" sz="1800" dirty="0"/>
              <a:t> </a:t>
            </a:r>
            <a:r>
              <a:rPr lang="ru-RU" sz="1800" dirty="0" err="1"/>
              <a:t>физична</a:t>
            </a:r>
            <a:r>
              <a:rPr lang="ru-RU" sz="1800" dirty="0"/>
              <a:t> величина</a:t>
            </a:r>
          </a:p>
          <a:p>
            <a:pPr marL="0" indent="0">
              <a:buNone/>
            </a:pPr>
            <a:r>
              <a:rPr lang="ru-RU" sz="1800" dirty="0" err="1"/>
              <a:t>Актуаторът</a:t>
            </a:r>
            <a:r>
              <a:rPr lang="ru-RU" sz="1800" dirty="0"/>
              <a:t> </a:t>
            </a:r>
            <a:r>
              <a:rPr lang="en-US" sz="1800" dirty="0"/>
              <a:t>e </a:t>
            </a:r>
            <a:r>
              <a:rPr lang="ru-RU" sz="1800" dirty="0"/>
              <a:t>устройство, </a:t>
            </a:r>
            <a:r>
              <a:rPr lang="ru-RU" sz="1800" dirty="0" err="1"/>
              <a:t>което</a:t>
            </a:r>
            <a:r>
              <a:rPr lang="ru-RU" sz="1800" dirty="0"/>
              <a:t> </a:t>
            </a:r>
            <a:r>
              <a:rPr lang="ru-RU" sz="1800" dirty="0" err="1"/>
              <a:t>променя</a:t>
            </a:r>
            <a:r>
              <a:rPr lang="ru-RU" sz="1800" dirty="0"/>
              <a:t> </a:t>
            </a:r>
            <a:r>
              <a:rPr lang="ru-RU" sz="1800" dirty="0" err="1"/>
              <a:t>физична</a:t>
            </a:r>
            <a:r>
              <a:rPr lang="ru-RU" sz="1800" dirty="0"/>
              <a:t> величина</a:t>
            </a:r>
          </a:p>
        </p:txBody>
      </p:sp>
      <p:sp>
        <p:nvSpPr>
          <p:cNvPr id="23" name="Content Placeholder 2">
            <a:extLst>
              <a:ext uri="{FF2B5EF4-FFF2-40B4-BE49-F238E27FC236}">
                <a16:creationId xmlns:a16="http://schemas.microsoft.com/office/drawing/2014/main" id="{35F71945-6CD9-2043-5D8E-9FC988E755F4}"/>
              </a:ext>
            </a:extLst>
          </p:cNvPr>
          <p:cNvSpPr txBox="1">
            <a:spLocks/>
          </p:cNvSpPr>
          <p:nvPr/>
        </p:nvSpPr>
        <p:spPr>
          <a:xfrm>
            <a:off x="609600" y="929946"/>
            <a:ext cx="11777133" cy="9178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bg-BG" sz="1800" dirty="0"/>
              <a:t>Те са основни градивни елементи на кибер-физични системи (</a:t>
            </a:r>
            <a:r>
              <a:rPr lang="de-DE" sz="1800" dirty="0"/>
              <a:t>cyber-physical system</a:t>
            </a:r>
            <a:r>
              <a:rPr lang="en-US" sz="1800" dirty="0"/>
              <a:t>s</a:t>
            </a:r>
            <a:r>
              <a:rPr lang="de-DE" sz="1800" dirty="0"/>
              <a:t>)</a:t>
            </a:r>
          </a:p>
          <a:p>
            <a:pPr marL="0" indent="0">
              <a:buFont typeface="Arial" panose="020B0604020202020204" pitchFamily="34" charset="0"/>
              <a:buNone/>
            </a:pPr>
            <a:r>
              <a:rPr lang="bg-BG" sz="1800" dirty="0"/>
              <a:t>  </a:t>
            </a:r>
            <a:endParaRPr lang="ru-RU" sz="1800" dirty="0"/>
          </a:p>
        </p:txBody>
      </p:sp>
    </p:spTree>
    <p:extLst>
      <p:ext uri="{BB962C8B-B14F-4D97-AF65-F5344CB8AC3E}">
        <p14:creationId xmlns:p14="http://schemas.microsoft.com/office/powerpoint/2010/main" val="994079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p:cNvSpPr>
            <a:spLocks noChangeArrowheads="1"/>
          </p:cNvSpPr>
          <p:nvPr/>
        </p:nvSpPr>
        <p:spPr bwMode="auto">
          <a:xfrm>
            <a:off x="551384" y="1208941"/>
            <a:ext cx="662473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bg-BG" dirty="0"/>
              <a:t>В силициев кристал</a:t>
            </a:r>
            <a:r>
              <a:rPr lang="en-US" dirty="0"/>
              <a:t> </a:t>
            </a:r>
            <a:r>
              <a:rPr lang="bg-BG" dirty="0"/>
              <a:t>са добавени донорни примеси от Антимон (</a:t>
            </a:r>
            <a:r>
              <a:rPr lang="en-US" dirty="0"/>
              <a:t>Sb)</a:t>
            </a:r>
            <a:r>
              <a:rPr lang="bg-BG" dirty="0"/>
              <a:t>, който е от пета валентност.</a:t>
            </a:r>
          </a:p>
          <a:p>
            <a:endParaRPr lang="en-US" dirty="0"/>
          </a:p>
          <a:p>
            <a:r>
              <a:rPr lang="bg-BG" dirty="0"/>
              <a:t>Четири от валентните електрони на донорния атом образуват ковалентни връзки със съседни силициеви атоми. Те са здраво свързани.</a:t>
            </a:r>
          </a:p>
          <a:p>
            <a:endParaRPr lang="bg-BG" dirty="0"/>
          </a:p>
          <a:p>
            <a:r>
              <a:rPr lang="bg-BG" dirty="0"/>
              <a:t>Петият електрон остава слабо свързан с ядрото и при незначително количество енергия може лесно се отдели от атома и става </a:t>
            </a:r>
            <a:r>
              <a:rPr lang="bg-BG" b="1" dirty="0"/>
              <a:t>свободен електрон</a:t>
            </a:r>
            <a:r>
              <a:rPr lang="bg-BG" dirty="0"/>
              <a:t>.</a:t>
            </a:r>
          </a:p>
          <a:p>
            <a:endParaRPr lang="bg-BG" dirty="0"/>
          </a:p>
          <a:p>
            <a:r>
              <a:rPr lang="bg-BG" dirty="0"/>
              <a:t>Резултат: </a:t>
            </a:r>
            <a:r>
              <a:rPr lang="en-US" dirty="0"/>
              <a:t>N-</a:t>
            </a:r>
            <a:r>
              <a:rPr lang="bg-BG" dirty="0"/>
              <a:t>тип силиций </a:t>
            </a:r>
          </a:p>
          <a:p>
            <a:pPr marL="285750" indent="-285750">
              <a:buFont typeface="Arial" panose="020B0604020202020204" pitchFamily="34" charset="0"/>
              <a:buChar char="•"/>
            </a:pPr>
            <a:r>
              <a:rPr lang="bg-BG" dirty="0"/>
              <a:t>изобилие от свободни електрони - основни токоносители и</a:t>
            </a:r>
          </a:p>
          <a:p>
            <a:pPr marL="285750" indent="-285750">
              <a:buFont typeface="Arial" panose="020B0604020202020204" pitchFamily="34" charset="0"/>
              <a:buChar char="•"/>
            </a:pPr>
            <a:r>
              <a:rPr lang="bg-BG" dirty="0"/>
              <a:t>много малко дупки - неосновни токоносители.</a:t>
            </a:r>
          </a:p>
        </p:txBody>
      </p:sp>
      <p:sp>
        <p:nvSpPr>
          <p:cNvPr id="15" name="Rectangle 2">
            <a:extLst>
              <a:ext uri="{FF2B5EF4-FFF2-40B4-BE49-F238E27FC236}">
                <a16:creationId xmlns:a16="http://schemas.microsoft.com/office/drawing/2014/main" id="{69A2E021-1A4B-42E4-ABFC-9817F73B91CF}"/>
              </a:ext>
            </a:extLst>
          </p:cNvPr>
          <p:cNvSpPr txBox="1">
            <a:spLocks noChangeArrowheads="1"/>
          </p:cNvSpPr>
          <p:nvPr/>
        </p:nvSpPr>
        <p:spPr>
          <a:xfrm>
            <a:off x="51250" y="40461"/>
            <a:ext cx="9143999" cy="54137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en-US" sz="2400" dirty="0">
                <a:solidFill>
                  <a:schemeClr val="tx1"/>
                </a:solidFill>
                <a:cs typeface="Arial" panose="020B0604020202020204" pitchFamily="34" charset="0"/>
              </a:rPr>
              <a:t>N</a:t>
            </a:r>
            <a:r>
              <a:rPr lang="en-US" sz="2400" kern="1200" dirty="0">
                <a:solidFill>
                  <a:schemeClr val="tx1"/>
                </a:solidFill>
                <a:cs typeface="Arial" panose="020B0604020202020204" pitchFamily="34" charset="0"/>
              </a:rPr>
              <a:t>-</a:t>
            </a:r>
            <a:r>
              <a:rPr lang="bg-BG" sz="2400" kern="1200" dirty="0">
                <a:solidFill>
                  <a:schemeClr val="tx1"/>
                </a:solidFill>
                <a:cs typeface="Arial" panose="020B0604020202020204" pitchFamily="34" charset="0"/>
              </a:rPr>
              <a:t>тип полупроводник</a:t>
            </a:r>
            <a:endParaRPr lang="en-US" sz="2400" kern="1200" dirty="0">
              <a:solidFill>
                <a:schemeClr val="tx1"/>
              </a:solidFill>
              <a:cs typeface="Arial" panose="020B0604020202020204" pitchFamily="34" charset="0"/>
            </a:endParaRPr>
          </a:p>
        </p:txBody>
      </p:sp>
      <p:sp>
        <p:nvSpPr>
          <p:cNvPr id="16" name="TextBox 15">
            <a:extLst>
              <a:ext uri="{FF2B5EF4-FFF2-40B4-BE49-F238E27FC236}">
                <a16:creationId xmlns:a16="http://schemas.microsoft.com/office/drawing/2014/main" id="{C25B58AB-D804-CAF0-8191-61975C886B67}"/>
              </a:ext>
            </a:extLst>
          </p:cNvPr>
          <p:cNvSpPr txBox="1"/>
          <p:nvPr/>
        </p:nvSpPr>
        <p:spPr>
          <a:xfrm>
            <a:off x="405726" y="5574462"/>
            <a:ext cx="11453151" cy="892552"/>
          </a:xfrm>
          <a:prstGeom prst="rect">
            <a:avLst/>
          </a:prstGeom>
          <a:noFill/>
        </p:spPr>
        <p:txBody>
          <a:bodyPr wrap="square">
            <a:spAutoFit/>
          </a:bodyPr>
          <a:lstStyle/>
          <a:p>
            <a:r>
              <a:rPr lang="bg-BG" dirty="0"/>
              <a:t>Когато неутрален </a:t>
            </a:r>
            <a:r>
              <a:rPr lang="en-US" dirty="0"/>
              <a:t>Sb</a:t>
            </a:r>
            <a:r>
              <a:rPr lang="bg-BG" dirty="0"/>
              <a:t> атом отдаде електрон, той става положително зареден йон. Йоните са свързани в кристалната решетка и не участват при формиране на тока. </a:t>
            </a:r>
            <a:endParaRPr lang="en-US" dirty="0"/>
          </a:p>
          <a:p>
            <a:endParaRPr lang="bg-BG" sz="1600" dirty="0"/>
          </a:p>
        </p:txBody>
      </p:sp>
      <p:pic>
        <p:nvPicPr>
          <p:cNvPr id="6" name="Picture 5" descr="A black background with blue and green dots&#10;&#10;AI-generated content may be incorrect.">
            <a:extLst>
              <a:ext uri="{FF2B5EF4-FFF2-40B4-BE49-F238E27FC236}">
                <a16:creationId xmlns:a16="http://schemas.microsoft.com/office/drawing/2014/main" id="{DB9C6EA5-D37C-2605-29AE-7D6203164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614" y="1164372"/>
            <a:ext cx="4148072" cy="3941701"/>
          </a:xfrm>
          <a:prstGeom prst="rect">
            <a:avLst/>
          </a:prstGeom>
        </p:spPr>
      </p:pic>
    </p:spTree>
    <p:extLst>
      <p:ext uri="{BB962C8B-B14F-4D97-AF65-F5344CB8AC3E}">
        <p14:creationId xmlns:p14="http://schemas.microsoft.com/office/powerpoint/2010/main" val="1343451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16DCA-4723-0D39-7E42-76AC682935EE}"/>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C08F446-884C-D662-10DF-1102EE40CB10}"/>
              </a:ext>
            </a:extLst>
          </p:cNvPr>
          <p:cNvSpPr txBox="1"/>
          <p:nvPr/>
        </p:nvSpPr>
        <p:spPr>
          <a:xfrm>
            <a:off x="284322" y="1072470"/>
            <a:ext cx="6097464" cy="4247317"/>
          </a:xfrm>
          <a:prstGeom prst="rect">
            <a:avLst/>
          </a:prstGeom>
          <a:noFill/>
        </p:spPr>
        <p:txBody>
          <a:bodyPr wrap="square">
            <a:spAutoFit/>
          </a:bodyPr>
          <a:lstStyle/>
          <a:p>
            <a:r>
              <a:rPr lang="bg-BG" dirty="0"/>
              <a:t>В силициев кристал</a:t>
            </a:r>
            <a:r>
              <a:rPr lang="en-US" dirty="0"/>
              <a:t> </a:t>
            </a:r>
            <a:r>
              <a:rPr lang="bg-BG" dirty="0"/>
              <a:t>са добавени акцепторни примеси от Бор (</a:t>
            </a:r>
            <a:r>
              <a:rPr lang="en-US" dirty="0"/>
              <a:t>B)</a:t>
            </a:r>
            <a:r>
              <a:rPr lang="bg-BG" dirty="0"/>
              <a:t>, който е от трета валентност.</a:t>
            </a:r>
          </a:p>
          <a:p>
            <a:endParaRPr lang="en-US" dirty="0"/>
          </a:p>
          <a:p>
            <a:r>
              <a:rPr lang="bg-BG" dirty="0"/>
              <a:t>Три от валентните електрони на акцепторния атом образуват ковалентни връзки със съседни силициеви атоми.</a:t>
            </a:r>
          </a:p>
          <a:p>
            <a:endParaRPr lang="bg-BG" dirty="0"/>
          </a:p>
          <a:p>
            <a:r>
              <a:rPr lang="bg-BG" dirty="0"/>
              <a:t>На мястото на четвъртата ковалентна връзка остава ваканция („дупка“), която може да дъде заета от свободен електрон.</a:t>
            </a:r>
          </a:p>
          <a:p>
            <a:endParaRPr lang="bg-BG" dirty="0"/>
          </a:p>
          <a:p>
            <a:r>
              <a:rPr lang="bg-BG" dirty="0"/>
              <a:t>Резултат: </a:t>
            </a:r>
            <a:r>
              <a:rPr lang="en-US" dirty="0"/>
              <a:t>P-</a:t>
            </a:r>
            <a:r>
              <a:rPr lang="bg-BG" dirty="0"/>
              <a:t>тип силиций </a:t>
            </a:r>
          </a:p>
          <a:p>
            <a:pPr marL="285750" indent="-285750">
              <a:buFont typeface="Arial" panose="020B0604020202020204" pitchFamily="34" charset="0"/>
              <a:buChar char="•"/>
            </a:pPr>
            <a:r>
              <a:rPr lang="bg-BG" dirty="0"/>
              <a:t>изобилие от дупки - основни токоносители и</a:t>
            </a:r>
          </a:p>
          <a:p>
            <a:pPr marL="285750" indent="-285750">
              <a:buFont typeface="Arial" panose="020B0604020202020204" pitchFamily="34" charset="0"/>
              <a:buChar char="•"/>
            </a:pPr>
            <a:r>
              <a:rPr lang="bg-BG" dirty="0"/>
              <a:t>много малко свободни електрони - неосновни токоносители.</a:t>
            </a:r>
          </a:p>
        </p:txBody>
      </p:sp>
      <p:sp>
        <p:nvSpPr>
          <p:cNvPr id="7" name="Rectangle 2">
            <a:extLst>
              <a:ext uri="{FF2B5EF4-FFF2-40B4-BE49-F238E27FC236}">
                <a16:creationId xmlns:a16="http://schemas.microsoft.com/office/drawing/2014/main" id="{A7AB7704-493D-8929-78CD-6E569EF704F2}"/>
              </a:ext>
            </a:extLst>
          </p:cNvPr>
          <p:cNvSpPr txBox="1">
            <a:spLocks noChangeArrowheads="1"/>
          </p:cNvSpPr>
          <p:nvPr/>
        </p:nvSpPr>
        <p:spPr>
          <a:xfrm>
            <a:off x="51250" y="40461"/>
            <a:ext cx="9143999" cy="54137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en-US" sz="2400" dirty="0">
                <a:solidFill>
                  <a:schemeClr val="tx1"/>
                </a:solidFill>
                <a:cs typeface="Arial" panose="020B0604020202020204" pitchFamily="34" charset="0"/>
              </a:rPr>
              <a:t>P</a:t>
            </a:r>
            <a:r>
              <a:rPr lang="en-US" sz="2400" kern="1200" dirty="0">
                <a:solidFill>
                  <a:schemeClr val="tx1"/>
                </a:solidFill>
                <a:cs typeface="Arial" panose="020B0604020202020204" pitchFamily="34" charset="0"/>
              </a:rPr>
              <a:t>-</a:t>
            </a:r>
            <a:r>
              <a:rPr lang="bg-BG" sz="2400" kern="1200" dirty="0">
                <a:solidFill>
                  <a:schemeClr val="tx1"/>
                </a:solidFill>
                <a:cs typeface="Arial" panose="020B0604020202020204" pitchFamily="34" charset="0"/>
              </a:rPr>
              <a:t>тип полупроводник</a:t>
            </a:r>
            <a:endParaRPr lang="en-US" sz="2400" kern="1200" dirty="0">
              <a:solidFill>
                <a:schemeClr val="tx1"/>
              </a:solidFill>
              <a:cs typeface="Arial" panose="020B0604020202020204" pitchFamily="34" charset="0"/>
            </a:endParaRPr>
          </a:p>
        </p:txBody>
      </p:sp>
      <p:pic>
        <p:nvPicPr>
          <p:cNvPr id="9" name="Picture 8" descr="A screen shot of a game&#10;&#10;AI-generated content may be incorrect.">
            <a:extLst>
              <a:ext uri="{FF2B5EF4-FFF2-40B4-BE49-F238E27FC236}">
                <a16:creationId xmlns:a16="http://schemas.microsoft.com/office/drawing/2014/main" id="{09D0F85F-DFAD-E25F-8FF2-7AE836594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888" y="1237201"/>
            <a:ext cx="4126783" cy="3921471"/>
          </a:xfrm>
          <a:prstGeom prst="rect">
            <a:avLst/>
          </a:prstGeom>
        </p:spPr>
      </p:pic>
    </p:spTree>
    <p:extLst>
      <p:ext uri="{BB962C8B-B14F-4D97-AF65-F5344CB8AC3E}">
        <p14:creationId xmlns:p14="http://schemas.microsoft.com/office/powerpoint/2010/main" val="1138894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5287FC76-B0FD-D75B-BBAB-2E00EB47D57B}"/>
              </a:ext>
            </a:extLst>
          </p:cNvPr>
          <p:cNvSpPr txBox="1">
            <a:spLocks noChangeArrowheads="1"/>
          </p:cNvSpPr>
          <p:nvPr/>
        </p:nvSpPr>
        <p:spPr>
          <a:xfrm>
            <a:off x="0" y="0"/>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Ниво на Ферми</a:t>
            </a:r>
            <a:endParaRPr lang="en-US" sz="2400" kern="0" dirty="0">
              <a:solidFill>
                <a:schemeClr val="tx1"/>
              </a:solidFill>
            </a:endParaRPr>
          </a:p>
        </p:txBody>
      </p:sp>
      <p:sp>
        <p:nvSpPr>
          <p:cNvPr id="5" name="TextBox 4">
            <a:extLst>
              <a:ext uri="{FF2B5EF4-FFF2-40B4-BE49-F238E27FC236}">
                <a16:creationId xmlns:a16="http://schemas.microsoft.com/office/drawing/2014/main" id="{76CE4B96-2F37-DA21-B1A3-171C4CE360BE}"/>
              </a:ext>
            </a:extLst>
          </p:cNvPr>
          <p:cNvSpPr txBox="1"/>
          <p:nvPr/>
        </p:nvSpPr>
        <p:spPr>
          <a:xfrm>
            <a:off x="9151804" y="2690336"/>
            <a:ext cx="2851893" cy="738664"/>
          </a:xfrm>
          <a:prstGeom prst="rect">
            <a:avLst/>
          </a:prstGeom>
          <a:noFill/>
        </p:spPr>
        <p:txBody>
          <a:bodyPr wrap="square">
            <a:spAutoFit/>
          </a:bodyPr>
          <a:lstStyle/>
          <a:p>
            <a:r>
              <a:rPr lang="de-DE" sz="1400" dirty="0"/>
              <a:t>Enrico Fermi</a:t>
            </a:r>
            <a:r>
              <a:rPr lang="bg-BG" sz="1400" dirty="0"/>
              <a:t> – Италиански физик, създател на първият ядрен реактор.</a:t>
            </a:r>
            <a:endParaRPr lang="de-DE" sz="1400" dirty="0"/>
          </a:p>
        </p:txBody>
      </p:sp>
      <p:pic>
        <p:nvPicPr>
          <p:cNvPr id="12" name="Picture 11" descr="A person standing in front of a chalkboard&#10;&#10;Description automatically generated">
            <a:extLst>
              <a:ext uri="{FF2B5EF4-FFF2-40B4-BE49-F238E27FC236}">
                <a16:creationId xmlns:a16="http://schemas.microsoft.com/office/drawing/2014/main" id="{E5390E43-FA78-C5AE-6828-57FBA8E54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1805" y="407279"/>
            <a:ext cx="2851894" cy="2186452"/>
          </a:xfrm>
          <a:prstGeom prst="rect">
            <a:avLst/>
          </a:prstGeom>
        </p:spPr>
      </p:pic>
      <p:sp>
        <p:nvSpPr>
          <p:cNvPr id="13" name="TextBox 12">
            <a:extLst>
              <a:ext uri="{FF2B5EF4-FFF2-40B4-BE49-F238E27FC236}">
                <a16:creationId xmlns:a16="http://schemas.microsoft.com/office/drawing/2014/main" id="{03044604-697C-A0F4-D7CF-C54ED499D7AB}"/>
              </a:ext>
            </a:extLst>
          </p:cNvPr>
          <p:cNvSpPr txBox="1"/>
          <p:nvPr/>
        </p:nvSpPr>
        <p:spPr>
          <a:xfrm>
            <a:off x="3742741" y="3565233"/>
            <a:ext cx="8115299" cy="738664"/>
          </a:xfrm>
          <a:prstGeom prst="rect">
            <a:avLst/>
          </a:prstGeom>
          <a:noFill/>
        </p:spPr>
        <p:txBody>
          <a:bodyPr wrap="square" rtlCol="0">
            <a:spAutoFit/>
          </a:bodyPr>
          <a:lstStyle/>
          <a:p>
            <a:r>
              <a:rPr lang="bg-BG" sz="1400" dirty="0"/>
              <a:t>При </a:t>
            </a:r>
            <a:r>
              <a:rPr lang="ru-RU" sz="1400" dirty="0"/>
              <a:t>температура 0K, всички електрони имат енергии по-ниски от нивото на Ферми.</a:t>
            </a:r>
          </a:p>
          <a:p>
            <a:r>
              <a:rPr lang="ru-RU" sz="1400" dirty="0"/>
              <a:t>За по-високи температури, вероятността електрон да се намира на по-високо енергийно ниво започва постепенно да нараства.</a:t>
            </a:r>
            <a:endParaRPr lang="bg-BG" sz="1400" dirty="0"/>
          </a:p>
        </p:txBody>
      </p:sp>
      <p:pic>
        <p:nvPicPr>
          <p:cNvPr id="15" name="Picture 14" descr="A black background with colorful lines&#10;&#10;Description automatically generated">
            <a:extLst>
              <a:ext uri="{FF2B5EF4-FFF2-40B4-BE49-F238E27FC236}">
                <a16:creationId xmlns:a16="http://schemas.microsoft.com/office/drawing/2014/main" id="{93E173E9-1A2F-02FE-FAA1-AD60A881B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17" y="2136669"/>
            <a:ext cx="2857143" cy="3895238"/>
          </a:xfrm>
          <a:prstGeom prst="rect">
            <a:avLst/>
          </a:prstGeom>
        </p:spPr>
      </p:pic>
      <p:pic>
        <p:nvPicPr>
          <p:cNvPr id="17" name="Picture 16">
            <a:extLst>
              <a:ext uri="{FF2B5EF4-FFF2-40B4-BE49-F238E27FC236}">
                <a16:creationId xmlns:a16="http://schemas.microsoft.com/office/drawing/2014/main" id="{72981210-BC66-980A-80FE-0BB78E959918}"/>
              </a:ext>
            </a:extLst>
          </p:cNvPr>
          <p:cNvPicPr>
            <a:picLocks noChangeAspect="1"/>
          </p:cNvPicPr>
          <p:nvPr/>
        </p:nvPicPr>
        <p:blipFill>
          <a:blip r:embed="rId5"/>
          <a:stretch>
            <a:fillRect/>
          </a:stretch>
        </p:blipFill>
        <p:spPr>
          <a:xfrm>
            <a:off x="4634832" y="1622045"/>
            <a:ext cx="2333587" cy="809612"/>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230A3DC-C698-D421-48A4-140C5139ED29}"/>
                  </a:ext>
                </a:extLst>
              </p:cNvPr>
              <p:cNvSpPr txBox="1"/>
              <p:nvPr/>
            </p:nvSpPr>
            <p:spPr>
              <a:xfrm>
                <a:off x="159936" y="598779"/>
                <a:ext cx="8603737" cy="738664"/>
              </a:xfrm>
              <a:prstGeom prst="rect">
                <a:avLst/>
              </a:prstGeom>
              <a:noFill/>
            </p:spPr>
            <p:txBody>
              <a:bodyPr wrap="square" rtlCol="0">
                <a:spAutoFit/>
              </a:bodyPr>
              <a:lstStyle/>
              <a:p>
                <a:r>
                  <a:rPr lang="ru-RU" sz="1400" dirty="0"/>
                  <a:t>Вероятностата интерпретация на нивото на Ферми (</a:t>
                </a:r>
                <a14:m>
                  <m:oMath xmlns:m="http://schemas.openxmlformats.org/officeDocument/2006/math">
                    <m:sSub>
                      <m:sSubPr>
                        <m:ctrlPr>
                          <a:rPr lang="ru-RU" sz="1400" i="1">
                            <a:latin typeface="Cambria Math" panose="02040503050406030204" pitchFamily="18" charset="0"/>
                          </a:rPr>
                        </m:ctrlPr>
                      </m:sSubPr>
                      <m:e>
                        <m:r>
                          <a:rPr lang="en-US" sz="1400" i="1">
                            <a:latin typeface="Cambria Math" panose="02040503050406030204" pitchFamily="18" charset="0"/>
                          </a:rPr>
                          <m:t>𝐸</m:t>
                        </m:r>
                      </m:e>
                      <m:sub>
                        <m:r>
                          <a:rPr lang="en-US" sz="1400" i="1">
                            <a:latin typeface="Cambria Math" panose="02040503050406030204" pitchFamily="18" charset="0"/>
                          </a:rPr>
                          <m:t>𝐹</m:t>
                        </m:r>
                      </m:sub>
                    </m:sSub>
                  </m:oMath>
                </a14:m>
                <a:r>
                  <a:rPr lang="ru-RU" sz="1400" dirty="0"/>
                  <a:t>) е че при дадена температура, това е енергийното ниво, което електроните могат да заемат с вероятност 50%, т.е. това е статистическият център на енергията на електроните.</a:t>
                </a:r>
              </a:p>
            </p:txBody>
          </p:sp>
        </mc:Choice>
        <mc:Fallback xmlns="">
          <p:sp>
            <p:nvSpPr>
              <p:cNvPr id="27" name="TextBox 26">
                <a:extLst>
                  <a:ext uri="{FF2B5EF4-FFF2-40B4-BE49-F238E27FC236}">
                    <a16:creationId xmlns:a16="http://schemas.microsoft.com/office/drawing/2014/main" id="{3230A3DC-C698-D421-48A4-140C5139ED29}"/>
                  </a:ext>
                </a:extLst>
              </p:cNvPr>
              <p:cNvSpPr txBox="1">
                <a:spLocks noRot="1" noChangeAspect="1" noMove="1" noResize="1" noEditPoints="1" noAdjustHandles="1" noChangeArrowheads="1" noChangeShapeType="1" noTextEdit="1"/>
              </p:cNvSpPr>
              <p:nvPr/>
            </p:nvSpPr>
            <p:spPr>
              <a:xfrm>
                <a:off x="159936" y="598779"/>
                <a:ext cx="8603737" cy="738664"/>
              </a:xfrm>
              <a:prstGeom prst="rect">
                <a:avLst/>
              </a:prstGeom>
              <a:blipFill>
                <a:blip r:embed="rId6"/>
                <a:stretch>
                  <a:fillRect l="-212" t="-1653" b="-8264"/>
                </a:stretch>
              </a:blipFill>
            </p:spPr>
            <p:txBody>
              <a:bodyPr/>
              <a:lstStyle/>
              <a:p>
                <a:r>
                  <a:rPr lang="bg-BG">
                    <a:noFill/>
                  </a:rPr>
                  <a:t> </a:t>
                </a:r>
              </a:p>
            </p:txBody>
          </p:sp>
        </mc:Fallback>
      </mc:AlternateContent>
      <p:sp>
        <p:nvSpPr>
          <p:cNvPr id="2" name="TextBox 1">
            <a:extLst>
              <a:ext uri="{FF2B5EF4-FFF2-40B4-BE49-F238E27FC236}">
                <a16:creationId xmlns:a16="http://schemas.microsoft.com/office/drawing/2014/main" id="{DE7492F7-789E-ACB0-510B-38AAFBB2E030}"/>
              </a:ext>
            </a:extLst>
          </p:cNvPr>
          <p:cNvSpPr txBox="1"/>
          <p:nvPr/>
        </p:nvSpPr>
        <p:spPr>
          <a:xfrm>
            <a:off x="4504010" y="5009518"/>
            <a:ext cx="7298224" cy="1015663"/>
          </a:xfrm>
          <a:prstGeom prst="rect">
            <a:avLst/>
          </a:prstGeom>
          <a:noFill/>
        </p:spPr>
        <p:txBody>
          <a:bodyPr wrap="square" rtlCol="0">
            <a:spAutoFit/>
          </a:bodyPr>
          <a:lstStyle/>
          <a:p>
            <a:r>
              <a:rPr lang="bg-BG" sz="2000" dirty="0"/>
              <a:t>Местоположението на нивото на Ферми ни казва какъв тип полупроводник имаме и колко проводим е той. </a:t>
            </a:r>
            <a:endParaRPr lang="en-US" sz="2000" dirty="0"/>
          </a:p>
          <a:p>
            <a:r>
              <a:rPr lang="bg-BG" sz="2000" dirty="0"/>
              <a:t>Тази концепция е важна за да разберем как работи </a:t>
            </a:r>
            <a:r>
              <a:rPr lang="en-US" sz="2000" dirty="0"/>
              <a:t>PN </a:t>
            </a:r>
            <a:r>
              <a:rPr lang="bg-BG" sz="2000" dirty="0"/>
              <a:t>прехода.</a:t>
            </a:r>
            <a:endParaRPr lang="en-US" sz="2000" dirty="0"/>
          </a:p>
        </p:txBody>
      </p:sp>
    </p:spTree>
    <p:extLst>
      <p:ext uri="{BB962C8B-B14F-4D97-AF65-F5344CB8AC3E}">
        <p14:creationId xmlns:p14="http://schemas.microsoft.com/office/powerpoint/2010/main" val="4224739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5287FC76-B0FD-D75B-BBAB-2E00EB47D57B}"/>
              </a:ext>
            </a:extLst>
          </p:cNvPr>
          <p:cNvSpPr txBox="1">
            <a:spLocks noChangeArrowheads="1"/>
          </p:cNvSpPr>
          <p:nvPr/>
        </p:nvSpPr>
        <p:spPr>
          <a:xfrm>
            <a:off x="0" y="0"/>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Ниво на Ферми в полупроводниците</a:t>
            </a:r>
            <a:endParaRPr lang="en-US" sz="2400" kern="0" dirty="0">
              <a:solidFill>
                <a:schemeClr val="tx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3044604-697C-A0F4-D7CF-C54ED499D7AB}"/>
                  </a:ext>
                </a:extLst>
              </p:cNvPr>
              <p:cNvSpPr txBox="1"/>
              <p:nvPr/>
            </p:nvSpPr>
            <p:spPr>
              <a:xfrm>
                <a:off x="188301" y="540890"/>
                <a:ext cx="10986722" cy="923330"/>
              </a:xfrm>
              <a:prstGeom prst="rect">
                <a:avLst/>
              </a:prstGeom>
              <a:noFill/>
            </p:spPr>
            <p:txBody>
              <a:bodyPr wrap="square" rtlCol="0">
                <a:spAutoFit/>
              </a:bodyPr>
              <a:lstStyle/>
              <a:p>
                <a:r>
                  <a:rPr lang="ru-RU" dirty="0"/>
                  <a:t>Вероятностата интерпретация на нивото на Ферми (</a:t>
                </a:r>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𝐹</m:t>
                        </m:r>
                      </m:sub>
                    </m:sSub>
                  </m:oMath>
                </a14:m>
                <a:r>
                  <a:rPr lang="ru-RU" dirty="0"/>
                  <a:t>) е че при дадена температура, това е енергийното ниво, което електроните могат да заемат с вероятност 50%, т.е. това е статистическият център на енергията на електроните.</a:t>
                </a:r>
              </a:p>
            </p:txBody>
          </p:sp>
        </mc:Choice>
        <mc:Fallback xmlns="">
          <p:sp>
            <p:nvSpPr>
              <p:cNvPr id="13" name="TextBox 12">
                <a:extLst>
                  <a:ext uri="{FF2B5EF4-FFF2-40B4-BE49-F238E27FC236}">
                    <a16:creationId xmlns:a16="http://schemas.microsoft.com/office/drawing/2014/main" id="{03044604-697C-A0F4-D7CF-C54ED499D7AB}"/>
                  </a:ext>
                </a:extLst>
              </p:cNvPr>
              <p:cNvSpPr txBox="1">
                <a:spLocks noRot="1" noChangeAspect="1" noMove="1" noResize="1" noEditPoints="1" noAdjustHandles="1" noChangeArrowheads="1" noChangeShapeType="1" noTextEdit="1"/>
              </p:cNvSpPr>
              <p:nvPr/>
            </p:nvSpPr>
            <p:spPr>
              <a:xfrm>
                <a:off x="188301" y="540890"/>
                <a:ext cx="10986722" cy="923330"/>
              </a:xfrm>
              <a:prstGeom prst="rect">
                <a:avLst/>
              </a:prstGeom>
              <a:blipFill>
                <a:blip r:embed="rId3"/>
                <a:stretch>
                  <a:fillRect l="-499" t="-3974" r="-777" b="-9934"/>
                </a:stretch>
              </a:blipFill>
            </p:spPr>
            <p:txBody>
              <a:bodyPr/>
              <a:lstStyle/>
              <a:p>
                <a:r>
                  <a:rPr lang="bg-BG">
                    <a:noFill/>
                  </a:rPr>
                  <a:t> </a:t>
                </a:r>
              </a:p>
            </p:txBody>
          </p:sp>
        </mc:Fallback>
      </mc:AlternateContent>
      <p:sp>
        <p:nvSpPr>
          <p:cNvPr id="24" name="TextBox 23">
            <a:extLst>
              <a:ext uri="{FF2B5EF4-FFF2-40B4-BE49-F238E27FC236}">
                <a16:creationId xmlns:a16="http://schemas.microsoft.com/office/drawing/2014/main" id="{735B34BE-4A49-452E-8964-B7660BCB449D}"/>
              </a:ext>
            </a:extLst>
          </p:cNvPr>
          <p:cNvSpPr txBox="1"/>
          <p:nvPr/>
        </p:nvSpPr>
        <p:spPr>
          <a:xfrm>
            <a:off x="2714032" y="1837934"/>
            <a:ext cx="1492716" cy="646331"/>
          </a:xfrm>
          <a:prstGeom prst="rect">
            <a:avLst/>
          </a:prstGeom>
          <a:noFill/>
        </p:spPr>
        <p:txBody>
          <a:bodyPr wrap="none" rtlCol="0">
            <a:spAutoFit/>
          </a:bodyPr>
          <a:lstStyle/>
          <a:p>
            <a:pPr algn="ctr"/>
            <a:r>
              <a:rPr lang="bg-BG" dirty="0"/>
              <a:t>зона на </a:t>
            </a:r>
          </a:p>
          <a:p>
            <a:pPr algn="ctr"/>
            <a:r>
              <a:rPr lang="bg-BG" dirty="0"/>
              <a:t>проводимост</a:t>
            </a:r>
          </a:p>
        </p:txBody>
      </p:sp>
      <p:sp>
        <p:nvSpPr>
          <p:cNvPr id="25" name="TextBox 24">
            <a:extLst>
              <a:ext uri="{FF2B5EF4-FFF2-40B4-BE49-F238E27FC236}">
                <a16:creationId xmlns:a16="http://schemas.microsoft.com/office/drawing/2014/main" id="{E5335D42-4C16-A75E-2210-6FCAEC29A599}"/>
              </a:ext>
            </a:extLst>
          </p:cNvPr>
          <p:cNvSpPr txBox="1"/>
          <p:nvPr/>
        </p:nvSpPr>
        <p:spPr>
          <a:xfrm>
            <a:off x="2850206" y="4425803"/>
            <a:ext cx="1085554" cy="646331"/>
          </a:xfrm>
          <a:prstGeom prst="rect">
            <a:avLst/>
          </a:prstGeom>
          <a:noFill/>
        </p:spPr>
        <p:txBody>
          <a:bodyPr wrap="none" rtlCol="0">
            <a:spAutoFit/>
          </a:bodyPr>
          <a:lstStyle/>
          <a:p>
            <a:pPr algn="ctr"/>
            <a:r>
              <a:rPr lang="bg-BG" dirty="0"/>
              <a:t>валентна</a:t>
            </a:r>
          </a:p>
          <a:p>
            <a:pPr algn="ctr"/>
            <a:r>
              <a:rPr lang="bg-BG" dirty="0"/>
              <a:t>зона</a:t>
            </a:r>
          </a:p>
        </p:txBody>
      </p:sp>
      <p:sp>
        <p:nvSpPr>
          <p:cNvPr id="28" name="TextBox 27">
            <a:extLst>
              <a:ext uri="{FF2B5EF4-FFF2-40B4-BE49-F238E27FC236}">
                <a16:creationId xmlns:a16="http://schemas.microsoft.com/office/drawing/2014/main" id="{7DB346AD-7A91-84C3-0AD6-4AD16D0A6F79}"/>
              </a:ext>
            </a:extLst>
          </p:cNvPr>
          <p:cNvSpPr txBox="1"/>
          <p:nvPr/>
        </p:nvSpPr>
        <p:spPr>
          <a:xfrm>
            <a:off x="4834119" y="2161099"/>
            <a:ext cx="6464775" cy="3139321"/>
          </a:xfrm>
          <a:prstGeom prst="rect">
            <a:avLst/>
          </a:prstGeom>
          <a:noFill/>
        </p:spPr>
        <p:txBody>
          <a:bodyPr wrap="square" rtlCol="0">
            <a:spAutoFit/>
          </a:bodyPr>
          <a:lstStyle/>
          <a:p>
            <a:r>
              <a:rPr lang="ru-RU" dirty="0"/>
              <a:t>В полупроводниците, нивото на Ферми се намира в забранената зона.</a:t>
            </a:r>
          </a:p>
          <a:p>
            <a:endParaRPr lang="bg-BG" dirty="0"/>
          </a:p>
          <a:p>
            <a:r>
              <a:rPr lang="bg-BG" dirty="0"/>
              <a:t>За </a:t>
            </a:r>
            <a:r>
              <a:rPr lang="bg-BG" b="1" dirty="0"/>
              <a:t>собствените</a:t>
            </a:r>
            <a:r>
              <a:rPr lang="bg-BG" dirty="0"/>
              <a:t> полупроводници (т.е. такива без примеси), нивото на Ферми се намира близо до </a:t>
            </a:r>
            <a:r>
              <a:rPr lang="bg-BG" b="1" dirty="0"/>
              <a:t>средата</a:t>
            </a:r>
            <a:r>
              <a:rPr lang="bg-BG" dirty="0"/>
              <a:t> на забранената зона.</a:t>
            </a:r>
          </a:p>
          <a:p>
            <a:endParaRPr lang="bg-BG" dirty="0"/>
          </a:p>
          <a:p>
            <a:r>
              <a:rPr lang="bg-BG" dirty="0"/>
              <a:t>Посредством добавяне на примеси, местоположението на нивото на Ферми може да бъде променено. По този начин се изработват полупроводникови елементи (диоди, транзистори) със специфични параметри.</a:t>
            </a:r>
          </a:p>
        </p:txBody>
      </p:sp>
      <p:pic>
        <p:nvPicPr>
          <p:cNvPr id="2" name="Picture 4">
            <a:extLst>
              <a:ext uri="{FF2B5EF4-FFF2-40B4-BE49-F238E27FC236}">
                <a16:creationId xmlns:a16="http://schemas.microsoft.com/office/drawing/2014/main" id="{AB624FD4-E549-0AC6-5D9B-DCC48B1F3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301" y="1348468"/>
            <a:ext cx="2629102" cy="40147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4EAA6C-6522-52C6-5186-998557422871}"/>
              </a:ext>
            </a:extLst>
          </p:cNvPr>
          <p:cNvSpPr txBox="1"/>
          <p:nvPr/>
        </p:nvSpPr>
        <p:spPr>
          <a:xfrm>
            <a:off x="2984939" y="3201445"/>
            <a:ext cx="1221809" cy="646331"/>
          </a:xfrm>
          <a:prstGeom prst="rect">
            <a:avLst/>
          </a:prstGeom>
          <a:noFill/>
        </p:spPr>
        <p:txBody>
          <a:bodyPr wrap="none" rtlCol="0">
            <a:spAutoFit/>
          </a:bodyPr>
          <a:lstStyle/>
          <a:p>
            <a:r>
              <a:rPr lang="bg-BG" dirty="0"/>
              <a:t>забранена</a:t>
            </a:r>
          </a:p>
          <a:p>
            <a:r>
              <a:rPr lang="bg-BG" dirty="0"/>
              <a:t>зона</a:t>
            </a:r>
          </a:p>
        </p:txBody>
      </p:sp>
    </p:spTree>
    <p:extLst>
      <p:ext uri="{BB962C8B-B14F-4D97-AF65-F5344CB8AC3E}">
        <p14:creationId xmlns:p14="http://schemas.microsoft.com/office/powerpoint/2010/main" val="4242966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2"/>
          <p:cNvSpPr>
            <a:spLocks noChangeArrowheads="1"/>
          </p:cNvSpPr>
          <p:nvPr/>
        </p:nvSpPr>
        <p:spPr bwMode="auto">
          <a:xfrm>
            <a:off x="622628" y="4642970"/>
            <a:ext cx="11233248"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bg-BG" dirty="0"/>
              <a:t>За да се формират свободни носители на заряд е необходима енергия - </a:t>
            </a:r>
            <a:r>
              <a:rPr lang="en-US" i="1" dirty="0"/>
              <a:t>hv</a:t>
            </a:r>
            <a:r>
              <a:rPr lang="bg-BG" dirty="0"/>
              <a:t>. </a:t>
            </a:r>
          </a:p>
          <a:p>
            <a:r>
              <a:rPr lang="bg-BG" dirty="0"/>
              <a:t>Тя може да дойде от трептенията на атомите на кристала</a:t>
            </a:r>
            <a:r>
              <a:rPr lang="en-US" dirty="0"/>
              <a:t> (</a:t>
            </a:r>
            <a:r>
              <a:rPr lang="bg-BG" dirty="0"/>
              <a:t>фонони), от лъчиста радиация (фотони) или от механични деформации. </a:t>
            </a:r>
          </a:p>
          <a:p>
            <a:endParaRPr lang="bg-BG" dirty="0"/>
          </a:p>
          <a:p>
            <a:r>
              <a:rPr lang="bg-BG" dirty="0"/>
              <a:t>При достатъчна енергия се </a:t>
            </a:r>
            <a:r>
              <a:rPr lang="bg-BG" b="1" dirty="0"/>
              <a:t>разкъсват ковалентни връзки. </a:t>
            </a:r>
            <a:r>
              <a:rPr lang="bg-BG" dirty="0"/>
              <a:t> Електронът се откъсва от атома и става </a:t>
            </a:r>
            <a:r>
              <a:rPr lang="bg-BG" b="1" dirty="0"/>
              <a:t>своб</a:t>
            </a:r>
            <a:r>
              <a:rPr lang="en-US" b="1" dirty="0"/>
              <a:t>o</a:t>
            </a:r>
            <a:r>
              <a:rPr lang="bg-BG" b="1" dirty="0"/>
              <a:t>ден</a:t>
            </a:r>
            <a:r>
              <a:rPr lang="bg-BG" dirty="0"/>
              <a:t>, оставяйки празно място – </a:t>
            </a:r>
            <a:r>
              <a:rPr lang="bg-BG" b="1" dirty="0"/>
              <a:t>дупка </a:t>
            </a:r>
            <a:r>
              <a:rPr lang="bg-BG" dirty="0"/>
              <a:t>с положителен заряд. </a:t>
            </a:r>
          </a:p>
          <a:p>
            <a:endParaRPr lang="bg-BG" sz="800" dirty="0"/>
          </a:p>
        </p:txBody>
      </p:sp>
      <p:sp>
        <p:nvSpPr>
          <p:cNvPr id="16" name="Rectangle 2">
            <a:extLst>
              <a:ext uri="{FF2B5EF4-FFF2-40B4-BE49-F238E27FC236}">
                <a16:creationId xmlns:a16="http://schemas.microsoft.com/office/drawing/2014/main" id="{79F8E00C-DC8E-4DB2-97B3-6DFD47A0FC8A}"/>
              </a:ext>
            </a:extLst>
          </p:cNvPr>
          <p:cNvSpPr txBox="1">
            <a:spLocks noChangeArrowheads="1"/>
          </p:cNvSpPr>
          <p:nvPr/>
        </p:nvSpPr>
        <p:spPr>
          <a:xfrm>
            <a:off x="2206625" y="0"/>
            <a:ext cx="7772400" cy="54868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bg-BG" sz="2400" kern="0" dirty="0">
                <a:solidFill>
                  <a:srgbClr val="0038A8"/>
                </a:solidFill>
              </a:rPr>
              <a:t>Собствен полупроводник - токоносители</a:t>
            </a:r>
            <a:endParaRPr lang="en-US" sz="2400" kern="0" dirty="0">
              <a:solidFill>
                <a:srgbClr val="0038A8"/>
              </a:solidFill>
            </a:endParaRPr>
          </a:p>
        </p:txBody>
      </p:sp>
      <p:pic>
        <p:nvPicPr>
          <p:cNvPr id="6146" name="Picture 2">
            <a:extLst>
              <a:ext uri="{FF2B5EF4-FFF2-40B4-BE49-F238E27FC236}">
                <a16:creationId xmlns:a16="http://schemas.microsoft.com/office/drawing/2014/main" id="{83E58C70-7A7B-FDA4-DF82-9C90A3CEA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122" y="619842"/>
            <a:ext cx="2634615" cy="4023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1353B20-A13A-69BC-4704-5D9C7AE28A3F}"/>
              </a:ext>
            </a:extLst>
          </p:cNvPr>
          <p:cNvSpPr txBox="1"/>
          <p:nvPr/>
        </p:nvSpPr>
        <p:spPr>
          <a:xfrm>
            <a:off x="411041" y="1399418"/>
            <a:ext cx="2522081" cy="2031325"/>
          </a:xfrm>
          <a:prstGeom prst="rect">
            <a:avLst/>
          </a:prstGeom>
          <a:noFill/>
        </p:spPr>
        <p:txBody>
          <a:bodyPr wrap="square">
            <a:spAutoFit/>
          </a:bodyPr>
          <a:lstStyle/>
          <a:p>
            <a:pPr>
              <a:spcBef>
                <a:spcPct val="50000"/>
              </a:spcBef>
            </a:pPr>
            <a:r>
              <a:rPr lang="bg-BG" sz="1800" i="0" dirty="0">
                <a:latin typeface="+mn-lt"/>
              </a:rPr>
              <a:t>Процесът на формиране на двойка</a:t>
            </a:r>
            <a:r>
              <a:rPr lang="bg-BG" sz="1800" b="1" i="0" dirty="0">
                <a:latin typeface="+mn-lt"/>
              </a:rPr>
              <a:t> </a:t>
            </a:r>
            <a:r>
              <a:rPr lang="bg-BG" sz="1800" i="0" dirty="0">
                <a:latin typeface="+mn-lt"/>
              </a:rPr>
              <a:t>свободни носители на заряд  – електрон и дупка, под действие на допълнителна енергия, се нарича </a:t>
            </a:r>
            <a:r>
              <a:rPr lang="bg-BG" sz="1800" b="1" i="0" dirty="0">
                <a:latin typeface="+mn-lt"/>
              </a:rPr>
              <a:t>генерация</a:t>
            </a:r>
            <a:r>
              <a:rPr lang="bg-BG" sz="1800" i="0" dirty="0">
                <a:latin typeface="+mn-lt"/>
              </a:rPr>
              <a:t>. </a:t>
            </a:r>
          </a:p>
        </p:txBody>
      </p:sp>
      <p:sp>
        <p:nvSpPr>
          <p:cNvPr id="15" name="TextBox 14">
            <a:extLst>
              <a:ext uri="{FF2B5EF4-FFF2-40B4-BE49-F238E27FC236}">
                <a16:creationId xmlns:a16="http://schemas.microsoft.com/office/drawing/2014/main" id="{AD2E1C4C-4F8D-BF42-8F10-12B7EE86D520}"/>
              </a:ext>
            </a:extLst>
          </p:cNvPr>
          <p:cNvSpPr txBox="1"/>
          <p:nvPr/>
        </p:nvSpPr>
        <p:spPr>
          <a:xfrm>
            <a:off x="8697545" y="1337867"/>
            <a:ext cx="3074377" cy="1754326"/>
          </a:xfrm>
          <a:prstGeom prst="rect">
            <a:avLst/>
          </a:prstGeom>
          <a:noFill/>
        </p:spPr>
        <p:txBody>
          <a:bodyPr wrap="square">
            <a:spAutoFit/>
          </a:bodyPr>
          <a:lstStyle/>
          <a:p>
            <a:r>
              <a:rPr lang="bg-BG" dirty="0"/>
              <a:t>Процесът, при който електрон от свободната зона губи енергия и се връща обратно във валентната зона, се нарича </a:t>
            </a:r>
            <a:r>
              <a:rPr lang="bg-BG" b="1" dirty="0"/>
              <a:t>рекомбинация.  </a:t>
            </a:r>
            <a:endParaRPr lang="en-US" dirty="0"/>
          </a:p>
        </p:txBody>
      </p:sp>
      <p:pic>
        <p:nvPicPr>
          <p:cNvPr id="6148" name="Picture 4">
            <a:extLst>
              <a:ext uri="{FF2B5EF4-FFF2-40B4-BE49-F238E27FC236}">
                <a16:creationId xmlns:a16="http://schemas.microsoft.com/office/drawing/2014/main" id="{4303E9A1-829C-5815-7228-3B01C39A9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618" y="625748"/>
            <a:ext cx="2634615" cy="402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621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AB8BE-EAF4-CD00-1A40-4FE8D51FFE8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AAD2106-965E-DBF1-B962-9BA6D016D42D}"/>
              </a:ext>
            </a:extLst>
          </p:cNvPr>
          <p:cNvSpPr txBox="1"/>
          <p:nvPr/>
        </p:nvSpPr>
        <p:spPr>
          <a:xfrm>
            <a:off x="674810" y="883811"/>
            <a:ext cx="5421190" cy="2308324"/>
          </a:xfrm>
          <a:prstGeom prst="rect">
            <a:avLst/>
          </a:prstGeom>
          <a:noFill/>
        </p:spPr>
        <p:txBody>
          <a:bodyPr wrap="square">
            <a:spAutoFit/>
          </a:bodyPr>
          <a:lstStyle/>
          <a:p>
            <a:r>
              <a:rPr lang="bg-BG" dirty="0"/>
              <a:t>Донорните примеси създават излишък на електрони,</a:t>
            </a:r>
          </a:p>
          <a:p>
            <a:r>
              <a:rPr lang="bg-BG" dirty="0"/>
              <a:t>в резултат на което нивото на Ферми се премества по-близо до зоната на проводимост.</a:t>
            </a:r>
          </a:p>
          <a:p>
            <a:endParaRPr lang="bg-BG" dirty="0"/>
          </a:p>
          <a:p>
            <a:r>
              <a:rPr lang="bg-BG" dirty="0"/>
              <a:t>Колкото то е по-близо до зоната на проводимост, толкова по-лесно е на електроните да преминават от валентната зона в зоната на проводимост и да се създаде предпоставка за протичане на ток.</a:t>
            </a:r>
          </a:p>
        </p:txBody>
      </p:sp>
      <p:pic>
        <p:nvPicPr>
          <p:cNvPr id="7" name="Picture 2">
            <a:extLst>
              <a:ext uri="{FF2B5EF4-FFF2-40B4-BE49-F238E27FC236}">
                <a16:creationId xmlns:a16="http://schemas.microsoft.com/office/drawing/2014/main" id="{66284A4B-6659-62A6-C282-5B46A404F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90582"/>
            <a:ext cx="3507307" cy="53557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0133F4-74F6-4DF7-8521-0226D569E292}"/>
              </a:ext>
            </a:extLst>
          </p:cNvPr>
          <p:cNvSpPr txBox="1"/>
          <p:nvPr/>
        </p:nvSpPr>
        <p:spPr>
          <a:xfrm>
            <a:off x="9504438" y="1941261"/>
            <a:ext cx="2059598" cy="523220"/>
          </a:xfrm>
          <a:prstGeom prst="rect">
            <a:avLst/>
          </a:prstGeom>
          <a:noFill/>
        </p:spPr>
        <p:txBody>
          <a:bodyPr wrap="square">
            <a:spAutoFit/>
          </a:bodyPr>
          <a:lstStyle/>
          <a:p>
            <a:r>
              <a:rPr lang="bg-BG" sz="1400" dirty="0"/>
              <a:t>Основни токоносители </a:t>
            </a:r>
          </a:p>
          <a:p>
            <a:r>
              <a:rPr lang="bg-BG" sz="1400" dirty="0"/>
              <a:t>(електрони)</a:t>
            </a:r>
            <a:endParaRPr lang="en-US" sz="1400" dirty="0"/>
          </a:p>
        </p:txBody>
      </p:sp>
      <p:sp>
        <p:nvSpPr>
          <p:cNvPr id="11" name="TextBox 10">
            <a:extLst>
              <a:ext uri="{FF2B5EF4-FFF2-40B4-BE49-F238E27FC236}">
                <a16:creationId xmlns:a16="http://schemas.microsoft.com/office/drawing/2014/main" id="{B5DD3C0D-4C5A-62AD-BF88-8492668F2D2B}"/>
              </a:ext>
            </a:extLst>
          </p:cNvPr>
          <p:cNvSpPr txBox="1"/>
          <p:nvPr/>
        </p:nvSpPr>
        <p:spPr>
          <a:xfrm>
            <a:off x="9504438" y="3548184"/>
            <a:ext cx="2176005" cy="523220"/>
          </a:xfrm>
          <a:prstGeom prst="rect">
            <a:avLst/>
          </a:prstGeom>
          <a:noFill/>
        </p:spPr>
        <p:txBody>
          <a:bodyPr wrap="square">
            <a:spAutoFit/>
          </a:bodyPr>
          <a:lstStyle/>
          <a:p>
            <a:r>
              <a:rPr lang="bg-BG" sz="1400" i="0" dirty="0">
                <a:latin typeface="+mn-lt"/>
              </a:rPr>
              <a:t>Неосновни токоносители</a:t>
            </a:r>
          </a:p>
          <a:p>
            <a:r>
              <a:rPr lang="bg-BG" sz="1400" i="0" dirty="0">
                <a:latin typeface="+mn-lt"/>
              </a:rPr>
              <a:t>(дупки)</a:t>
            </a:r>
            <a:endParaRPr lang="en-US" sz="1400" i="0" dirty="0">
              <a:latin typeface="+mn-lt"/>
            </a:endParaRPr>
          </a:p>
        </p:txBody>
      </p:sp>
      <p:cxnSp>
        <p:nvCxnSpPr>
          <p:cNvPr id="13" name="Straight Arrow Connector 12">
            <a:extLst>
              <a:ext uri="{FF2B5EF4-FFF2-40B4-BE49-F238E27FC236}">
                <a16:creationId xmlns:a16="http://schemas.microsoft.com/office/drawing/2014/main" id="{7C263F21-8F50-76A0-C59C-E1F111859DA4}"/>
              </a:ext>
            </a:extLst>
          </p:cNvPr>
          <p:cNvCxnSpPr/>
          <p:nvPr/>
        </p:nvCxnSpPr>
        <p:spPr>
          <a:xfrm flipH="1">
            <a:off x="7849653" y="3809794"/>
            <a:ext cx="1654785" cy="454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2">
            <a:extLst>
              <a:ext uri="{FF2B5EF4-FFF2-40B4-BE49-F238E27FC236}">
                <a16:creationId xmlns:a16="http://schemas.microsoft.com/office/drawing/2014/main" id="{B86A5B46-18FD-C416-2F86-991BDF9D594B}"/>
              </a:ext>
            </a:extLst>
          </p:cNvPr>
          <p:cNvSpPr txBox="1">
            <a:spLocks noChangeArrowheads="1"/>
          </p:cNvSpPr>
          <p:nvPr/>
        </p:nvSpPr>
        <p:spPr>
          <a:xfrm>
            <a:off x="0" y="0"/>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Ниво на Ферми в </a:t>
            </a:r>
            <a:r>
              <a:rPr lang="en-US" sz="2400" kern="0" dirty="0">
                <a:solidFill>
                  <a:schemeClr val="tx1"/>
                </a:solidFill>
              </a:rPr>
              <a:t>N-</a:t>
            </a:r>
            <a:r>
              <a:rPr lang="bg-BG" sz="2400" kern="0" dirty="0">
                <a:solidFill>
                  <a:schemeClr val="tx1"/>
                </a:solidFill>
              </a:rPr>
              <a:t>тип полупроводници</a:t>
            </a:r>
            <a:endParaRPr lang="en-US" sz="2400" kern="0" dirty="0">
              <a:solidFill>
                <a:schemeClr val="tx1"/>
              </a:solidFill>
            </a:endParaRPr>
          </a:p>
        </p:txBody>
      </p:sp>
    </p:spTree>
    <p:extLst>
      <p:ext uri="{BB962C8B-B14F-4D97-AF65-F5344CB8AC3E}">
        <p14:creationId xmlns:p14="http://schemas.microsoft.com/office/powerpoint/2010/main" val="2332186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30A8C-43C7-7591-EBAA-F4EC858A1F6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98987D1-DBF9-ADC9-2ADA-618A36EB6893}"/>
              </a:ext>
            </a:extLst>
          </p:cNvPr>
          <p:cNvSpPr txBox="1"/>
          <p:nvPr/>
        </p:nvSpPr>
        <p:spPr>
          <a:xfrm>
            <a:off x="674810" y="883811"/>
            <a:ext cx="5421190" cy="923330"/>
          </a:xfrm>
          <a:prstGeom prst="rect">
            <a:avLst/>
          </a:prstGeom>
          <a:noFill/>
        </p:spPr>
        <p:txBody>
          <a:bodyPr wrap="square">
            <a:spAutoFit/>
          </a:bodyPr>
          <a:lstStyle/>
          <a:p>
            <a:r>
              <a:rPr lang="bg-BG" dirty="0"/>
              <a:t>Акцепторните примеси създават излишък на дупки,</a:t>
            </a:r>
          </a:p>
          <a:p>
            <a:r>
              <a:rPr lang="bg-BG" dirty="0"/>
              <a:t>в резултат на което нивото на Ферми се премества по-близо до валентната зона.</a:t>
            </a:r>
          </a:p>
        </p:txBody>
      </p:sp>
      <p:sp>
        <p:nvSpPr>
          <p:cNvPr id="2" name="Rectangle 2">
            <a:extLst>
              <a:ext uri="{FF2B5EF4-FFF2-40B4-BE49-F238E27FC236}">
                <a16:creationId xmlns:a16="http://schemas.microsoft.com/office/drawing/2014/main" id="{78D3953E-AE72-4C75-2529-4F289EA0789D}"/>
              </a:ext>
            </a:extLst>
          </p:cNvPr>
          <p:cNvSpPr txBox="1">
            <a:spLocks noChangeArrowheads="1"/>
          </p:cNvSpPr>
          <p:nvPr/>
        </p:nvSpPr>
        <p:spPr>
          <a:xfrm>
            <a:off x="0" y="0"/>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Ниво на Ферми в </a:t>
            </a:r>
            <a:r>
              <a:rPr lang="en-US" sz="2400" kern="0" dirty="0">
                <a:solidFill>
                  <a:schemeClr val="tx1"/>
                </a:solidFill>
              </a:rPr>
              <a:t>P-</a:t>
            </a:r>
            <a:r>
              <a:rPr lang="bg-BG" sz="2400" kern="0" dirty="0">
                <a:solidFill>
                  <a:schemeClr val="tx1"/>
                </a:solidFill>
              </a:rPr>
              <a:t>тип полупроводници</a:t>
            </a:r>
            <a:endParaRPr lang="en-US" sz="2400" kern="0" dirty="0">
              <a:solidFill>
                <a:schemeClr val="tx1"/>
              </a:solidFill>
            </a:endParaRPr>
          </a:p>
        </p:txBody>
      </p:sp>
      <p:sp>
        <p:nvSpPr>
          <p:cNvPr id="4" name="TextBox 3">
            <a:extLst>
              <a:ext uri="{FF2B5EF4-FFF2-40B4-BE49-F238E27FC236}">
                <a16:creationId xmlns:a16="http://schemas.microsoft.com/office/drawing/2014/main" id="{70F0C2C7-D396-A644-72CC-350A89866E51}"/>
              </a:ext>
            </a:extLst>
          </p:cNvPr>
          <p:cNvSpPr txBox="1"/>
          <p:nvPr/>
        </p:nvSpPr>
        <p:spPr>
          <a:xfrm>
            <a:off x="9446640" y="4183299"/>
            <a:ext cx="2059598" cy="523220"/>
          </a:xfrm>
          <a:prstGeom prst="rect">
            <a:avLst/>
          </a:prstGeom>
          <a:noFill/>
        </p:spPr>
        <p:txBody>
          <a:bodyPr wrap="square">
            <a:spAutoFit/>
          </a:bodyPr>
          <a:lstStyle/>
          <a:p>
            <a:r>
              <a:rPr lang="bg-BG" sz="1400" dirty="0"/>
              <a:t>Основни токоносители </a:t>
            </a:r>
          </a:p>
          <a:p>
            <a:r>
              <a:rPr lang="bg-BG" sz="1400" dirty="0"/>
              <a:t>(дупки)</a:t>
            </a:r>
            <a:endParaRPr lang="en-US" sz="1400" dirty="0"/>
          </a:p>
        </p:txBody>
      </p:sp>
      <p:sp>
        <p:nvSpPr>
          <p:cNvPr id="5" name="TextBox 4">
            <a:extLst>
              <a:ext uri="{FF2B5EF4-FFF2-40B4-BE49-F238E27FC236}">
                <a16:creationId xmlns:a16="http://schemas.microsoft.com/office/drawing/2014/main" id="{ED7EF084-BD98-D7B3-86FD-FD6A2F953858}"/>
              </a:ext>
            </a:extLst>
          </p:cNvPr>
          <p:cNvSpPr txBox="1"/>
          <p:nvPr/>
        </p:nvSpPr>
        <p:spPr>
          <a:xfrm>
            <a:off x="9504438" y="1360865"/>
            <a:ext cx="2176005" cy="523220"/>
          </a:xfrm>
          <a:prstGeom prst="rect">
            <a:avLst/>
          </a:prstGeom>
          <a:noFill/>
        </p:spPr>
        <p:txBody>
          <a:bodyPr wrap="square">
            <a:spAutoFit/>
          </a:bodyPr>
          <a:lstStyle/>
          <a:p>
            <a:r>
              <a:rPr lang="bg-BG" sz="1400" i="0" dirty="0">
                <a:latin typeface="+mn-lt"/>
              </a:rPr>
              <a:t>Неосновни токоносители</a:t>
            </a:r>
          </a:p>
          <a:p>
            <a:r>
              <a:rPr lang="bg-BG" sz="1400" i="0" dirty="0">
                <a:latin typeface="+mn-lt"/>
              </a:rPr>
              <a:t>(електрони)</a:t>
            </a:r>
            <a:endParaRPr lang="en-US" sz="1400" i="0" dirty="0">
              <a:latin typeface="+mn-lt"/>
            </a:endParaRPr>
          </a:p>
        </p:txBody>
      </p:sp>
      <p:pic>
        <p:nvPicPr>
          <p:cNvPr id="8" name="Picture 2">
            <a:extLst>
              <a:ext uri="{FF2B5EF4-FFF2-40B4-BE49-F238E27FC236}">
                <a16:creationId xmlns:a16="http://schemas.microsoft.com/office/drawing/2014/main" id="{2480CB58-CD71-653B-AC07-A9E497D3F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619" y="545251"/>
            <a:ext cx="3559021" cy="543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64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4B1C8-8423-7D34-62A4-F540968C763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213184E-8505-ADDF-AC41-EB4FA0C933C6}"/>
              </a:ext>
            </a:extLst>
          </p:cNvPr>
          <p:cNvSpPr txBox="1"/>
          <p:nvPr/>
        </p:nvSpPr>
        <p:spPr>
          <a:xfrm>
            <a:off x="674810" y="883811"/>
            <a:ext cx="5421190" cy="923330"/>
          </a:xfrm>
          <a:prstGeom prst="rect">
            <a:avLst/>
          </a:prstGeom>
          <a:noFill/>
        </p:spPr>
        <p:txBody>
          <a:bodyPr wrap="square">
            <a:spAutoFit/>
          </a:bodyPr>
          <a:lstStyle/>
          <a:p>
            <a:r>
              <a:rPr lang="bg-BG" dirty="0"/>
              <a:t>Акцепторните примеси създават излишък на дупки,</a:t>
            </a:r>
          </a:p>
          <a:p>
            <a:r>
              <a:rPr lang="bg-BG" dirty="0"/>
              <a:t>в резултат на което нивото на Ферми се премества по-близо до валентната зона.</a:t>
            </a:r>
          </a:p>
        </p:txBody>
      </p:sp>
      <p:sp>
        <p:nvSpPr>
          <p:cNvPr id="2" name="Rectangle 2">
            <a:extLst>
              <a:ext uri="{FF2B5EF4-FFF2-40B4-BE49-F238E27FC236}">
                <a16:creationId xmlns:a16="http://schemas.microsoft.com/office/drawing/2014/main" id="{3E4B357B-BFB0-D38D-3E97-0DE066AD24CD}"/>
              </a:ext>
            </a:extLst>
          </p:cNvPr>
          <p:cNvSpPr txBox="1">
            <a:spLocks noChangeArrowheads="1"/>
          </p:cNvSpPr>
          <p:nvPr/>
        </p:nvSpPr>
        <p:spPr>
          <a:xfrm>
            <a:off x="0" y="0"/>
            <a:ext cx="8370888" cy="5835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bg-BG" sz="2400" kern="0" dirty="0">
                <a:solidFill>
                  <a:schemeClr val="tx1"/>
                </a:solidFill>
              </a:rPr>
              <a:t>Ниво на Ферми в </a:t>
            </a:r>
            <a:r>
              <a:rPr lang="en-US" sz="2400" kern="0" dirty="0">
                <a:solidFill>
                  <a:schemeClr val="tx1"/>
                </a:solidFill>
              </a:rPr>
              <a:t>P-</a:t>
            </a:r>
            <a:r>
              <a:rPr lang="bg-BG" sz="2400" kern="0" dirty="0">
                <a:solidFill>
                  <a:schemeClr val="tx1"/>
                </a:solidFill>
              </a:rPr>
              <a:t>тип полупроводници</a:t>
            </a:r>
            <a:endParaRPr lang="en-US" sz="2400" kern="0" dirty="0">
              <a:solidFill>
                <a:schemeClr val="tx1"/>
              </a:solidFill>
            </a:endParaRPr>
          </a:p>
        </p:txBody>
      </p:sp>
      <p:sp>
        <p:nvSpPr>
          <p:cNvPr id="4" name="TextBox 3">
            <a:extLst>
              <a:ext uri="{FF2B5EF4-FFF2-40B4-BE49-F238E27FC236}">
                <a16:creationId xmlns:a16="http://schemas.microsoft.com/office/drawing/2014/main" id="{99CBA9F9-B69C-545E-E733-1FEE5C6C4D03}"/>
              </a:ext>
            </a:extLst>
          </p:cNvPr>
          <p:cNvSpPr txBox="1"/>
          <p:nvPr/>
        </p:nvSpPr>
        <p:spPr>
          <a:xfrm>
            <a:off x="9446640" y="4183299"/>
            <a:ext cx="2059598" cy="523220"/>
          </a:xfrm>
          <a:prstGeom prst="rect">
            <a:avLst/>
          </a:prstGeom>
          <a:noFill/>
        </p:spPr>
        <p:txBody>
          <a:bodyPr wrap="square">
            <a:spAutoFit/>
          </a:bodyPr>
          <a:lstStyle/>
          <a:p>
            <a:r>
              <a:rPr lang="bg-BG" sz="1400" dirty="0"/>
              <a:t>Основни токоносители </a:t>
            </a:r>
          </a:p>
          <a:p>
            <a:r>
              <a:rPr lang="bg-BG" sz="1400" dirty="0"/>
              <a:t>(дупки)</a:t>
            </a:r>
            <a:endParaRPr lang="en-US" sz="1400" dirty="0"/>
          </a:p>
        </p:txBody>
      </p:sp>
      <p:sp>
        <p:nvSpPr>
          <p:cNvPr id="5" name="TextBox 4">
            <a:extLst>
              <a:ext uri="{FF2B5EF4-FFF2-40B4-BE49-F238E27FC236}">
                <a16:creationId xmlns:a16="http://schemas.microsoft.com/office/drawing/2014/main" id="{7C5AA110-A849-F32C-3593-B4F71630C330}"/>
              </a:ext>
            </a:extLst>
          </p:cNvPr>
          <p:cNvSpPr txBox="1"/>
          <p:nvPr/>
        </p:nvSpPr>
        <p:spPr>
          <a:xfrm>
            <a:off x="9504438" y="1360865"/>
            <a:ext cx="2176005" cy="523220"/>
          </a:xfrm>
          <a:prstGeom prst="rect">
            <a:avLst/>
          </a:prstGeom>
          <a:noFill/>
        </p:spPr>
        <p:txBody>
          <a:bodyPr wrap="square">
            <a:spAutoFit/>
          </a:bodyPr>
          <a:lstStyle/>
          <a:p>
            <a:r>
              <a:rPr lang="bg-BG" sz="1400" i="0" dirty="0">
                <a:latin typeface="+mn-lt"/>
              </a:rPr>
              <a:t>Неосновни токоносители</a:t>
            </a:r>
          </a:p>
          <a:p>
            <a:r>
              <a:rPr lang="bg-BG" sz="1400" i="0" dirty="0">
                <a:latin typeface="+mn-lt"/>
              </a:rPr>
              <a:t>(електрони)</a:t>
            </a:r>
            <a:endParaRPr lang="en-US" sz="1400" i="0" dirty="0">
              <a:latin typeface="+mn-lt"/>
            </a:endParaRPr>
          </a:p>
        </p:txBody>
      </p:sp>
      <p:pic>
        <p:nvPicPr>
          <p:cNvPr id="8" name="Picture 2">
            <a:extLst>
              <a:ext uri="{FF2B5EF4-FFF2-40B4-BE49-F238E27FC236}">
                <a16:creationId xmlns:a16="http://schemas.microsoft.com/office/drawing/2014/main" id="{FE70E947-99F8-F48B-9E33-7942E6412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619" y="545251"/>
            <a:ext cx="3559021" cy="543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4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1DD9-1505-03A5-3346-E8F9B19F4D9F}"/>
              </a:ext>
            </a:extLst>
          </p:cNvPr>
          <p:cNvSpPr>
            <a:spLocks noGrp="1"/>
          </p:cNvSpPr>
          <p:nvPr>
            <p:ph type="title"/>
          </p:nvPr>
        </p:nvSpPr>
        <p:spPr/>
        <p:txBody>
          <a:bodyPr/>
          <a:lstStyle/>
          <a:p>
            <a:r>
              <a:rPr lang="bg-BG" dirty="0"/>
              <a:t>Как протича ток в полупроводниците?</a:t>
            </a:r>
          </a:p>
        </p:txBody>
      </p:sp>
      <p:sp>
        <p:nvSpPr>
          <p:cNvPr id="3" name="Text Placeholder 2">
            <a:extLst>
              <a:ext uri="{FF2B5EF4-FFF2-40B4-BE49-F238E27FC236}">
                <a16:creationId xmlns:a16="http://schemas.microsoft.com/office/drawing/2014/main" id="{030044DB-6CB6-5D6E-9F4E-1C11CBB4A94F}"/>
              </a:ext>
            </a:extLst>
          </p:cNvPr>
          <p:cNvSpPr>
            <a:spLocks noGrp="1"/>
          </p:cNvSpPr>
          <p:nvPr>
            <p:ph type="body" idx="1"/>
          </p:nvPr>
        </p:nvSpPr>
        <p:spPr/>
        <p:txBody>
          <a:bodyPr/>
          <a:lstStyle/>
          <a:p>
            <a:r>
              <a:rPr lang="bg-BG" dirty="0"/>
              <a:t>Дрейф и Дифузия</a:t>
            </a:r>
          </a:p>
        </p:txBody>
      </p:sp>
    </p:spTree>
    <p:extLst>
      <p:ext uri="{BB962C8B-B14F-4D97-AF65-F5344CB8AC3E}">
        <p14:creationId xmlns:p14="http://schemas.microsoft.com/office/powerpoint/2010/main" val="610809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191344" y="4497587"/>
            <a:ext cx="11809312"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bg-BG" dirty="0"/>
              <a:t>Електроните и дупките са</a:t>
            </a:r>
            <a:r>
              <a:rPr lang="bg-BG" b="1" dirty="0"/>
              <a:t> подвижни частици</a:t>
            </a:r>
            <a:r>
              <a:rPr lang="bg-BG" dirty="0"/>
              <a:t>.  Те могат да се преместват между възлите на кристалната решетка под въздействие на електрическо поле, т.е.  да участват в протичането на ток. Затова се наричат </a:t>
            </a:r>
            <a:r>
              <a:rPr lang="bg-BG" b="1" dirty="0"/>
              <a:t>токоносители</a:t>
            </a:r>
            <a:r>
              <a:rPr lang="bg-BG" dirty="0"/>
              <a:t>. </a:t>
            </a:r>
          </a:p>
          <a:p>
            <a:endParaRPr lang="bg-BG" sz="800" dirty="0"/>
          </a:p>
          <a:p>
            <a:r>
              <a:rPr lang="bg-BG" dirty="0"/>
              <a:t>Движението на токоносителите под действие на електрическо поле се нарича </a:t>
            </a:r>
            <a:r>
              <a:rPr lang="bg-BG" b="1" dirty="0"/>
              <a:t>дрейф</a:t>
            </a:r>
            <a:r>
              <a:rPr lang="en-US" b="1" dirty="0"/>
              <a:t> (drift)</a:t>
            </a:r>
            <a:r>
              <a:rPr lang="bg-BG" dirty="0"/>
              <a:t>, а средната скорост, с която се преместват – дрейфова скорост</a:t>
            </a:r>
            <a:r>
              <a:rPr lang="en-US" dirty="0"/>
              <a:t> (drift velocity)</a:t>
            </a:r>
            <a:r>
              <a:rPr lang="bg-BG" dirty="0"/>
              <a:t> </a:t>
            </a:r>
            <a:r>
              <a:rPr lang="en-US" sz="2000" i="1" dirty="0" err="1">
                <a:latin typeface="Times New Roman" panose="02020603050405020304" pitchFamily="18" charset="0"/>
                <a:cs typeface="Times New Roman" panose="02020603050405020304" pitchFamily="18" charset="0"/>
              </a:rPr>
              <a:t>v</a:t>
            </a:r>
            <a:r>
              <a:rPr lang="en-US" sz="2000" i="1" baseline="-25000" dirty="0" err="1">
                <a:latin typeface="Times New Roman" panose="02020603050405020304" pitchFamily="18" charset="0"/>
                <a:cs typeface="Times New Roman" panose="02020603050405020304" pitchFamily="18" charset="0"/>
              </a:rPr>
              <a:t>E</a:t>
            </a:r>
            <a:r>
              <a:rPr lang="en-US" dirty="0"/>
              <a:t>. </a:t>
            </a:r>
          </a:p>
          <a:p>
            <a:r>
              <a:rPr lang="bg-BG" dirty="0"/>
              <a:t>Параметърът </a:t>
            </a:r>
            <a:r>
              <a:rPr lang="en-US" sz="1800" dirty="0">
                <a:latin typeface="Symbol" pitchFamily="18" charset="2"/>
              </a:rPr>
              <a:t>m</a:t>
            </a:r>
            <a:r>
              <a:rPr lang="bg-BG" b="1" dirty="0"/>
              <a:t>, </a:t>
            </a:r>
            <a:r>
              <a:rPr lang="bg-BG" dirty="0"/>
              <a:t>свързващ </a:t>
            </a:r>
            <a:r>
              <a:rPr lang="bg-BG" b="1" dirty="0"/>
              <a:t> </a:t>
            </a:r>
            <a:r>
              <a:rPr lang="bg-BG" dirty="0"/>
              <a:t>дрейфовата скорост с интензитета на електрическото поле,</a:t>
            </a:r>
            <a:r>
              <a:rPr lang="bg-BG" b="1" dirty="0"/>
              <a:t> </a:t>
            </a:r>
            <a:r>
              <a:rPr lang="bg-BG" dirty="0"/>
              <a:t>се нарича </a:t>
            </a:r>
            <a:r>
              <a:rPr lang="bg-BG" b="1" dirty="0"/>
              <a:t>подвижността на токоносителите</a:t>
            </a:r>
            <a:r>
              <a:rPr lang="en-US" dirty="0"/>
              <a:t>.</a:t>
            </a:r>
            <a:r>
              <a:rPr lang="bg-BG" dirty="0"/>
              <a:t> </a:t>
            </a:r>
          </a:p>
        </p:txBody>
      </p:sp>
      <p:sp>
        <p:nvSpPr>
          <p:cNvPr id="10" name="Text Box 30"/>
          <p:cNvSpPr txBox="1">
            <a:spLocks noChangeArrowheads="1"/>
          </p:cNvSpPr>
          <p:nvPr/>
        </p:nvSpPr>
        <p:spPr bwMode="auto">
          <a:xfrm>
            <a:off x="5783140" y="1164247"/>
            <a:ext cx="196079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eaLnBrk="0" fontAlgn="base" hangingPunct="0">
              <a:spcBef>
                <a:spcPct val="0"/>
              </a:spcBef>
              <a:spcAft>
                <a:spcPct val="0"/>
              </a:spcAft>
              <a:defRPr sz="2400" i="1">
                <a:solidFill>
                  <a:schemeClr val="tx1"/>
                </a:solidFill>
                <a:latin typeface="Arial" charset="0"/>
              </a:defRPr>
            </a:lvl6pPr>
            <a:lvl7pPr marL="2971800" indent="-228600" eaLnBrk="0" fontAlgn="base" hangingPunct="0">
              <a:spcBef>
                <a:spcPct val="0"/>
              </a:spcBef>
              <a:spcAft>
                <a:spcPct val="0"/>
              </a:spcAft>
              <a:defRPr sz="2400" i="1">
                <a:solidFill>
                  <a:schemeClr val="tx1"/>
                </a:solidFill>
                <a:latin typeface="Arial" charset="0"/>
              </a:defRPr>
            </a:lvl7pPr>
            <a:lvl8pPr marL="3429000" indent="-228600" eaLnBrk="0" fontAlgn="base" hangingPunct="0">
              <a:spcBef>
                <a:spcPct val="0"/>
              </a:spcBef>
              <a:spcAft>
                <a:spcPct val="0"/>
              </a:spcAft>
              <a:defRPr sz="2400" i="1">
                <a:solidFill>
                  <a:schemeClr val="tx1"/>
                </a:solidFill>
                <a:latin typeface="Arial" charset="0"/>
              </a:defRPr>
            </a:lvl8pPr>
            <a:lvl9pPr marL="3886200" indent="-228600" eaLnBrk="0" fontAlgn="base" hangingPunct="0">
              <a:spcBef>
                <a:spcPct val="0"/>
              </a:spcBef>
              <a:spcAft>
                <a:spcPct val="0"/>
              </a:spcAft>
              <a:defRPr sz="2400" i="1">
                <a:solidFill>
                  <a:schemeClr val="tx1"/>
                </a:solidFill>
                <a:latin typeface="Arial" charset="0"/>
              </a:defRPr>
            </a:lvl9pPr>
          </a:lstStyle>
          <a:p>
            <a:r>
              <a:rPr lang="bg-BG" sz="1600" i="0" dirty="0"/>
              <a:t>Дрейфова скорост</a:t>
            </a:r>
            <a:endParaRPr lang="en-US" sz="1600" i="0" dirty="0"/>
          </a:p>
        </p:txBody>
      </p:sp>
      <p:sp>
        <p:nvSpPr>
          <p:cNvPr id="11" name="Rectangle 2">
            <a:extLst>
              <a:ext uri="{FF2B5EF4-FFF2-40B4-BE49-F238E27FC236}">
                <a16:creationId xmlns:a16="http://schemas.microsoft.com/office/drawing/2014/main" id="{54012E77-72BA-4288-8848-238CA3E207F0}"/>
              </a:ext>
            </a:extLst>
          </p:cNvPr>
          <p:cNvSpPr txBox="1">
            <a:spLocks noChangeArrowheads="1"/>
          </p:cNvSpPr>
          <p:nvPr/>
        </p:nvSpPr>
        <p:spPr>
          <a:xfrm>
            <a:off x="1524001" y="0"/>
            <a:ext cx="9143999" cy="54137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bg-BG" sz="2400" dirty="0"/>
              <a:t>Движение на токоносители под действие на електрическо поле</a:t>
            </a:r>
            <a:endParaRPr lang="en-US" sz="2400" kern="1200" dirty="0">
              <a:solidFill>
                <a:srgbClr val="0038A8"/>
              </a:solidFill>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A4B5027-C845-5851-1894-3ED18BE2D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692696"/>
            <a:ext cx="4370786" cy="3197959"/>
          </a:xfrm>
          <a:prstGeom prst="rect">
            <a:avLst/>
          </a:prstGeom>
        </p:spPr>
      </p:pic>
      <p:sp>
        <p:nvSpPr>
          <p:cNvPr id="5" name="TextBox 4">
            <a:extLst>
              <a:ext uri="{FF2B5EF4-FFF2-40B4-BE49-F238E27FC236}">
                <a16:creationId xmlns:a16="http://schemas.microsoft.com/office/drawing/2014/main" id="{33DE0364-E125-7FC9-8AC5-38CBC7C9405F}"/>
              </a:ext>
            </a:extLst>
          </p:cNvPr>
          <p:cNvSpPr txBox="1"/>
          <p:nvPr/>
        </p:nvSpPr>
        <p:spPr>
          <a:xfrm>
            <a:off x="5783140" y="2551837"/>
            <a:ext cx="6097464" cy="1754326"/>
          </a:xfrm>
          <a:prstGeom prst="rect">
            <a:avLst/>
          </a:prstGeom>
          <a:noFill/>
        </p:spPr>
        <p:txBody>
          <a:bodyPr wrap="square">
            <a:spAutoFit/>
          </a:bodyPr>
          <a:lstStyle/>
          <a:p>
            <a:r>
              <a:rPr lang="en-US" i="1" dirty="0" err="1">
                <a:latin typeface="Times New Roman" panose="02020603050405020304" pitchFamily="18" charset="0"/>
                <a:cs typeface="Times New Roman" panose="02020603050405020304" pitchFamily="18" charset="0"/>
              </a:rPr>
              <a:t>v</a:t>
            </a:r>
            <a:r>
              <a:rPr lang="en-US" i="1" baseline="-25000" dirty="0" err="1">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 – </a:t>
            </a:r>
            <a:r>
              <a:rPr lang="bg-BG" dirty="0">
                <a:cs typeface="Times New Roman" panose="02020603050405020304" pitchFamily="18" charset="0"/>
              </a:rPr>
              <a:t>скорост на електроните </a:t>
            </a:r>
            <a:r>
              <a:rPr lang="bg-BG" i="1" dirty="0">
                <a:latin typeface="Times New Roman" panose="02020603050405020304" pitchFamily="18" charset="0"/>
                <a:ea typeface="Calibri" panose="020F0502020204030204" pitchFamily="34" charset="0"/>
                <a:cs typeface="Times New Roman" panose="02020603050405020304" pitchFamily="18" charset="0"/>
              </a:rPr>
              <a:t>(</a:t>
            </a:r>
            <a:r>
              <a:rPr lang="en-US" i="1" dirty="0">
                <a:latin typeface="Times New Roman" panose="02020603050405020304" pitchFamily="18" charset="0"/>
                <a:ea typeface="Calibri" panose="020F0502020204030204" pitchFamily="34" charset="0"/>
                <a:cs typeface="Times New Roman" panose="02020603050405020304" pitchFamily="18" charset="0"/>
              </a:rPr>
              <a:t>cm/s</a:t>
            </a:r>
            <a:r>
              <a:rPr lang="bg-BG" i="1" dirty="0">
                <a:latin typeface="Times New Roman" panose="02020603050405020304" pitchFamily="18" charset="0"/>
                <a:ea typeface="Calibri" panose="020F0502020204030204" pitchFamily="34" charset="0"/>
                <a:cs typeface="Times New Roman" panose="02020603050405020304" pitchFamily="18" charset="0"/>
              </a:rPr>
              <a:t>)</a:t>
            </a:r>
            <a:endParaRPr lang="bg-BG" dirty="0">
              <a:cs typeface="Times New Roman" panose="02020603050405020304" pitchFamily="18" charset="0"/>
            </a:endParaRPr>
          </a:p>
          <a:p>
            <a:r>
              <a:rPr lang="en-US" i="1" dirty="0" err="1">
                <a:latin typeface="Times New Roman" panose="02020603050405020304" pitchFamily="18" charset="0"/>
                <a:cs typeface="Times New Roman" panose="02020603050405020304" pitchFamily="18" charset="0"/>
              </a:rPr>
              <a:t>v</a:t>
            </a:r>
            <a:r>
              <a:rPr lang="en-US" i="1" baseline="-25000" dirty="0" err="1">
                <a:latin typeface="Times New Roman" panose="02020603050405020304" pitchFamily="18" charset="0"/>
                <a:cs typeface="Times New Roman" panose="02020603050405020304" pitchFamily="18" charset="0"/>
              </a:rPr>
              <a:t>p</a:t>
            </a:r>
            <a:r>
              <a:rPr lang="en-US" i="1" dirty="0">
                <a:latin typeface="Times New Roman" panose="02020603050405020304" pitchFamily="18" charset="0"/>
                <a:cs typeface="Times New Roman" panose="02020603050405020304" pitchFamily="18" charset="0"/>
              </a:rPr>
              <a:t> – </a:t>
            </a:r>
            <a:r>
              <a:rPr lang="bg-BG" dirty="0">
                <a:cs typeface="Times New Roman" panose="02020603050405020304" pitchFamily="18" charset="0"/>
              </a:rPr>
              <a:t>скорост на</a:t>
            </a:r>
            <a:r>
              <a:rPr lang="en-US" dirty="0">
                <a:cs typeface="Times New Roman" panose="02020603050405020304" pitchFamily="18" charset="0"/>
              </a:rPr>
              <a:t> </a:t>
            </a:r>
            <a:r>
              <a:rPr lang="bg-BG" dirty="0">
                <a:cs typeface="Times New Roman" panose="02020603050405020304" pitchFamily="18" charset="0"/>
              </a:rPr>
              <a:t>дупките </a:t>
            </a:r>
            <a:r>
              <a:rPr lang="bg-BG" i="1" dirty="0">
                <a:latin typeface="Times New Roman" panose="02020603050405020304" pitchFamily="18" charset="0"/>
                <a:ea typeface="Calibri" panose="020F0502020204030204" pitchFamily="34" charset="0"/>
                <a:cs typeface="Times New Roman" panose="02020603050405020304" pitchFamily="18" charset="0"/>
              </a:rPr>
              <a:t>(</a:t>
            </a:r>
            <a:r>
              <a:rPr lang="en-US" i="1" dirty="0">
                <a:latin typeface="Times New Roman" panose="02020603050405020304" pitchFamily="18" charset="0"/>
                <a:ea typeface="Calibri" panose="020F0502020204030204" pitchFamily="34" charset="0"/>
                <a:cs typeface="Times New Roman" panose="02020603050405020304" pitchFamily="18" charset="0"/>
              </a:rPr>
              <a:t>cm/s</a:t>
            </a:r>
            <a:r>
              <a:rPr lang="bg-BG" i="1" dirty="0">
                <a:latin typeface="Times New Roman" panose="02020603050405020304" pitchFamily="18" charset="0"/>
                <a:ea typeface="Calibri" panose="020F0502020204030204" pitchFamily="34" charset="0"/>
                <a:cs typeface="Times New Roman" panose="02020603050405020304" pitchFamily="18" charset="0"/>
              </a:rPr>
              <a:t>)</a:t>
            </a:r>
            <a:endParaRPr lang="en-US" dirty="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E – </a:t>
            </a:r>
            <a:r>
              <a:rPr lang="bg-BG" dirty="0">
                <a:cs typeface="Times New Roman" panose="02020603050405020304" pitchFamily="18" charset="0"/>
              </a:rPr>
              <a:t>интензитет на приложеното електрическо поле </a:t>
            </a:r>
            <a:r>
              <a:rPr lang="bg-BG" i="1"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V/cm)</a:t>
            </a:r>
          </a:p>
          <a:p>
            <a:r>
              <a:rPr lang="en-US" sz="1800" i="1" dirty="0">
                <a:latin typeface="Times New Roman" panose="02020603050405020304" pitchFamily="18" charset="0"/>
                <a:ea typeface="Calibri" panose="020F0502020204030204" pitchFamily="34" charset="0"/>
                <a:cs typeface="Times New Roman" panose="02020603050405020304" pitchFamily="18" charset="0"/>
              </a:rPr>
              <a:t>µ</a:t>
            </a:r>
            <a:r>
              <a:rPr lang="it-IT" sz="1800" i="1" baseline="-25000" dirty="0">
                <a:latin typeface="Times New Roman" panose="02020603050405020304" pitchFamily="18" charset="0"/>
                <a:ea typeface="Calibri" panose="020F0502020204030204" pitchFamily="34" charset="0"/>
                <a:cs typeface="Times New Roman" panose="02020603050405020304" pitchFamily="18" charset="0"/>
              </a:rPr>
              <a:t>p </a:t>
            </a:r>
            <a:r>
              <a:rPr lang="en-US" i="1" dirty="0">
                <a:latin typeface="Times New Roman" panose="02020603050405020304" pitchFamily="18" charset="0"/>
                <a:cs typeface="Times New Roman" panose="02020603050405020304" pitchFamily="18" charset="0"/>
              </a:rPr>
              <a:t>–</a:t>
            </a:r>
            <a:r>
              <a:rPr lang="bg-BG" i="1" dirty="0">
                <a:latin typeface="Times New Roman" panose="02020603050405020304" pitchFamily="18" charset="0"/>
                <a:ea typeface="Calibri" panose="020F0502020204030204" pitchFamily="34" charset="0"/>
                <a:cs typeface="Times New Roman" panose="02020603050405020304" pitchFamily="18" charset="0"/>
              </a:rPr>
              <a:t> </a:t>
            </a:r>
            <a:r>
              <a:rPr lang="bg-BG" dirty="0">
                <a:ea typeface="Calibri" panose="020F0502020204030204" pitchFamily="34" charset="0"/>
                <a:cs typeface="Times New Roman" panose="02020603050405020304" pitchFamily="18" charset="0"/>
              </a:rPr>
              <a:t>подвижност на дупките </a:t>
            </a:r>
            <a:r>
              <a:rPr lang="bg-BG" i="1" dirty="0">
                <a:latin typeface="Times New Roman" panose="02020603050405020304" pitchFamily="18" charset="0"/>
                <a:ea typeface="Calibri" panose="020F0502020204030204" pitchFamily="34" charset="0"/>
                <a:cs typeface="Times New Roman" panose="02020603050405020304" pitchFamily="18" charset="0"/>
              </a:rPr>
              <a:t>(</a:t>
            </a:r>
            <a:r>
              <a:rPr lang="en-US" i="1" dirty="0">
                <a:latin typeface="Times New Roman" panose="02020603050405020304" pitchFamily="18" charset="0"/>
                <a:ea typeface="Calibri" panose="020F0502020204030204" pitchFamily="34" charset="0"/>
                <a:cs typeface="Times New Roman" panose="02020603050405020304" pitchFamily="18" charset="0"/>
              </a:rPr>
              <a:t>cm</a:t>
            </a:r>
            <a:r>
              <a:rPr lang="en-US" i="1"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i="1" dirty="0">
                <a:latin typeface="Times New Roman" panose="02020603050405020304" pitchFamily="18" charset="0"/>
                <a:ea typeface="Calibri" panose="020F0502020204030204" pitchFamily="34" charset="0"/>
                <a:cs typeface="Times New Roman" panose="02020603050405020304" pitchFamily="18" charset="0"/>
              </a:rPr>
              <a:t>/V.s</a:t>
            </a:r>
            <a:r>
              <a:rPr lang="bg-BG" i="1" dirty="0">
                <a:latin typeface="Times New Roman" panose="02020603050405020304" pitchFamily="18" charset="0"/>
                <a:ea typeface="Calibri" panose="020F0502020204030204" pitchFamily="34" charset="0"/>
                <a:cs typeface="Times New Roman" panose="02020603050405020304" pitchFamily="18" charset="0"/>
              </a:rPr>
              <a:t>)</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a:p>
            <a:r>
              <a:rPr lang="en-US" sz="1800" i="1" dirty="0">
                <a:latin typeface="Times New Roman" panose="02020603050405020304" pitchFamily="18" charset="0"/>
                <a:ea typeface="Calibri" panose="020F0502020204030204" pitchFamily="34" charset="0"/>
                <a:cs typeface="Times New Roman" panose="02020603050405020304" pitchFamily="18" charset="0"/>
              </a:rPr>
              <a:t>µ</a:t>
            </a:r>
            <a:r>
              <a:rPr lang="en-US" i="1" baseline="-25000" dirty="0">
                <a:latin typeface="Times New Roman" panose="02020603050405020304" pitchFamily="18" charset="0"/>
                <a:ea typeface="Calibri" panose="020F0502020204030204" pitchFamily="34" charset="0"/>
                <a:cs typeface="Times New Roman" panose="02020603050405020304" pitchFamily="18" charset="0"/>
              </a:rPr>
              <a:t>n</a:t>
            </a:r>
            <a:r>
              <a:rPr lang="it-IT" sz="1800" i="1" baseline="-25000" dirty="0">
                <a:latin typeface="Times New Roman" panose="02020603050405020304" pitchFamily="18" charset="0"/>
                <a:ea typeface="Calibri" panose="020F0502020204030204" pitchFamily="34"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t>
            </a:r>
            <a:r>
              <a:rPr lang="bg-BG" i="1" dirty="0">
                <a:latin typeface="Times New Roman" panose="02020603050405020304" pitchFamily="18" charset="0"/>
                <a:ea typeface="Calibri" panose="020F0502020204030204" pitchFamily="34" charset="0"/>
                <a:cs typeface="Times New Roman" panose="02020603050405020304" pitchFamily="18" charset="0"/>
              </a:rPr>
              <a:t> </a:t>
            </a:r>
            <a:r>
              <a:rPr lang="bg-BG" dirty="0">
                <a:ea typeface="Calibri" panose="020F0502020204030204" pitchFamily="34" charset="0"/>
                <a:cs typeface="Times New Roman" panose="02020603050405020304" pitchFamily="18" charset="0"/>
              </a:rPr>
              <a:t>подвижност на електроните </a:t>
            </a:r>
            <a:r>
              <a:rPr lang="bg-BG" i="1" dirty="0">
                <a:latin typeface="Times New Roman" panose="02020603050405020304" pitchFamily="18" charset="0"/>
                <a:ea typeface="Calibri" panose="020F0502020204030204" pitchFamily="34" charset="0"/>
                <a:cs typeface="Times New Roman" panose="02020603050405020304" pitchFamily="18" charset="0"/>
              </a:rPr>
              <a:t>(</a:t>
            </a:r>
            <a:r>
              <a:rPr lang="en-US" i="1" dirty="0">
                <a:latin typeface="Times New Roman" panose="02020603050405020304" pitchFamily="18" charset="0"/>
                <a:ea typeface="Calibri" panose="020F0502020204030204" pitchFamily="34" charset="0"/>
                <a:cs typeface="Times New Roman" panose="02020603050405020304" pitchFamily="18" charset="0"/>
              </a:rPr>
              <a:t>cm</a:t>
            </a:r>
            <a:r>
              <a:rPr lang="en-US" i="1"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i="1" dirty="0">
                <a:latin typeface="Times New Roman" panose="02020603050405020304" pitchFamily="18" charset="0"/>
                <a:ea typeface="Calibri" panose="020F0502020204030204" pitchFamily="34" charset="0"/>
                <a:cs typeface="Times New Roman" panose="02020603050405020304" pitchFamily="18" charset="0"/>
              </a:rPr>
              <a:t>/V.s</a:t>
            </a:r>
            <a:r>
              <a:rPr lang="bg-BG" i="1" dirty="0">
                <a:latin typeface="Times New Roman" panose="02020603050405020304" pitchFamily="18" charset="0"/>
                <a:ea typeface="Calibri" panose="020F0502020204030204" pitchFamily="34" charset="0"/>
                <a:cs typeface="Times New Roman" panose="02020603050405020304" pitchFamily="18" charset="0"/>
              </a:rPr>
              <a:t>)</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a:p>
            <a:endParaRPr lang="bg-BG"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07E43F6-83ED-21E8-3FE5-AEB1697791FF}"/>
                  </a:ext>
                </a:extLst>
              </p:cNvPr>
              <p:cNvSpPr txBox="1"/>
              <p:nvPr/>
            </p:nvSpPr>
            <p:spPr>
              <a:xfrm>
                <a:off x="6544503" y="1628890"/>
                <a:ext cx="13154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bg-BG"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𝑛</m:t>
                          </m:r>
                        </m:sub>
                      </m:sSub>
                      <m:r>
                        <a:rPr lang="en-US" sz="2400" b="0" i="1" smtClean="0">
                          <a:latin typeface="Cambria Math" panose="02040503050406030204" pitchFamily="18" charset="0"/>
                          <a:ea typeface="Cambria Math" panose="02040503050406030204" pitchFamily="18" charset="0"/>
                        </a:rPr>
                        <m:t>𝐸</m:t>
                      </m:r>
                    </m:oMath>
                  </m:oMathPara>
                </a14:m>
                <a:endParaRPr lang="bg-BG" sz="2400" dirty="0"/>
              </a:p>
            </p:txBody>
          </p:sp>
        </mc:Choice>
        <mc:Fallback xmlns="">
          <p:sp>
            <p:nvSpPr>
              <p:cNvPr id="12" name="TextBox 11">
                <a:extLst>
                  <a:ext uri="{FF2B5EF4-FFF2-40B4-BE49-F238E27FC236}">
                    <a16:creationId xmlns:a16="http://schemas.microsoft.com/office/drawing/2014/main" id="{B07E43F6-83ED-21E8-3FE5-AEB1697791FF}"/>
                  </a:ext>
                </a:extLst>
              </p:cNvPr>
              <p:cNvSpPr txBox="1">
                <a:spLocks noRot="1" noChangeAspect="1" noMove="1" noResize="1" noEditPoints="1" noAdjustHandles="1" noChangeArrowheads="1" noChangeShapeType="1" noTextEdit="1"/>
              </p:cNvSpPr>
              <p:nvPr/>
            </p:nvSpPr>
            <p:spPr>
              <a:xfrm>
                <a:off x="6544503" y="1628890"/>
                <a:ext cx="1315488" cy="369332"/>
              </a:xfrm>
              <a:prstGeom prst="rect">
                <a:avLst/>
              </a:prstGeom>
              <a:blipFill>
                <a:blip r:embed="rId4"/>
                <a:stretch>
                  <a:fillRect l="-2791" r="-4186" b="-22951"/>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B4B2175-9B95-EE64-AAB0-D6E91A9829C4}"/>
                  </a:ext>
                </a:extLst>
              </p:cNvPr>
              <p:cNvSpPr txBox="1"/>
              <p:nvPr/>
            </p:nvSpPr>
            <p:spPr>
              <a:xfrm>
                <a:off x="8174128" y="1651580"/>
                <a:ext cx="1303690"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bg-BG"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ea typeface="Cambria Math" panose="02040503050406030204" pitchFamily="18" charset="0"/>
                        </a:rPr>
                        <m:t>𝐸</m:t>
                      </m:r>
                    </m:oMath>
                  </m:oMathPara>
                </a14:m>
                <a:endParaRPr lang="bg-BG" sz="2400" dirty="0"/>
              </a:p>
            </p:txBody>
          </p:sp>
        </mc:Choice>
        <mc:Fallback xmlns="">
          <p:sp>
            <p:nvSpPr>
              <p:cNvPr id="13" name="TextBox 12">
                <a:extLst>
                  <a:ext uri="{FF2B5EF4-FFF2-40B4-BE49-F238E27FC236}">
                    <a16:creationId xmlns:a16="http://schemas.microsoft.com/office/drawing/2014/main" id="{0B4B2175-9B95-EE64-AAB0-D6E91A9829C4}"/>
                  </a:ext>
                </a:extLst>
              </p:cNvPr>
              <p:cNvSpPr txBox="1">
                <a:spLocks noRot="1" noChangeAspect="1" noMove="1" noResize="1" noEditPoints="1" noAdjustHandles="1" noChangeArrowheads="1" noChangeShapeType="1" noTextEdit="1"/>
              </p:cNvSpPr>
              <p:nvPr/>
            </p:nvSpPr>
            <p:spPr>
              <a:xfrm>
                <a:off x="8174128" y="1651580"/>
                <a:ext cx="1303690" cy="397866"/>
              </a:xfrm>
              <a:prstGeom prst="rect">
                <a:avLst/>
              </a:prstGeom>
              <a:blipFill>
                <a:blip r:embed="rId5"/>
                <a:stretch>
                  <a:fillRect l="-2804" r="-3738" b="-20000"/>
                </a:stretch>
              </a:blipFill>
            </p:spPr>
            <p:txBody>
              <a:bodyPr/>
              <a:lstStyle/>
              <a:p>
                <a:r>
                  <a:rPr lang="bg-BG">
                    <a:noFill/>
                  </a:rPr>
                  <a:t> </a:t>
                </a:r>
              </a:p>
            </p:txBody>
          </p:sp>
        </mc:Fallback>
      </mc:AlternateContent>
    </p:spTree>
    <p:extLst>
      <p:ext uri="{BB962C8B-B14F-4D97-AF65-F5344CB8AC3E}">
        <p14:creationId xmlns:p14="http://schemas.microsoft.com/office/powerpoint/2010/main" val="242538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A51945-39C6-86D7-CA3F-A710C38B01CC}"/>
              </a:ext>
            </a:extLst>
          </p:cNvPr>
          <p:cNvSpPr>
            <a:spLocks noGrp="1"/>
          </p:cNvSpPr>
          <p:nvPr>
            <p:ph type="title"/>
          </p:nvPr>
        </p:nvSpPr>
        <p:spPr>
          <a:xfrm>
            <a:off x="0" y="0"/>
            <a:ext cx="10972800" cy="634082"/>
          </a:xfrm>
        </p:spPr>
        <p:txBody>
          <a:bodyPr/>
          <a:lstStyle/>
          <a:p>
            <a:r>
              <a:rPr lang="bg-BG" sz="2400" dirty="0">
                <a:latin typeface="+mn-lt"/>
              </a:rPr>
              <a:t>Изчислителна платформа – обработка на данни</a:t>
            </a:r>
          </a:p>
        </p:txBody>
      </p:sp>
      <p:pic>
        <p:nvPicPr>
          <p:cNvPr id="1026" name="Picture 2" descr="Embedded Based Solutions | Tekhsol">
            <a:extLst>
              <a:ext uri="{FF2B5EF4-FFF2-40B4-BE49-F238E27FC236}">
                <a16:creationId xmlns:a16="http://schemas.microsoft.com/office/drawing/2014/main" id="{6F8D99F5-2D11-CCF9-E27A-4DFCFD691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129079"/>
            <a:ext cx="7620000" cy="5162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C5209F-DDF6-82BD-C127-892590DEBD6A}"/>
              </a:ext>
            </a:extLst>
          </p:cNvPr>
          <p:cNvSpPr txBox="1"/>
          <p:nvPr/>
        </p:nvSpPr>
        <p:spPr>
          <a:xfrm>
            <a:off x="609600" y="1011092"/>
            <a:ext cx="2257862" cy="923330"/>
          </a:xfrm>
          <a:prstGeom prst="rect">
            <a:avLst/>
          </a:prstGeom>
          <a:noFill/>
        </p:spPr>
        <p:txBody>
          <a:bodyPr wrap="none" rtlCol="0">
            <a:spAutoFit/>
          </a:bodyPr>
          <a:lstStyle/>
          <a:p>
            <a:r>
              <a:rPr lang="bg-BG" dirty="0"/>
              <a:t>Полеви транзистори</a:t>
            </a:r>
          </a:p>
          <a:p>
            <a:r>
              <a:rPr lang="bg-BG" dirty="0"/>
              <a:t>Изправителни диоди</a:t>
            </a:r>
          </a:p>
          <a:p>
            <a:r>
              <a:rPr lang="bg-BG" dirty="0"/>
              <a:t>Ценерови диоди</a:t>
            </a:r>
          </a:p>
        </p:txBody>
      </p:sp>
    </p:spTree>
    <p:extLst>
      <p:ext uri="{BB962C8B-B14F-4D97-AF65-F5344CB8AC3E}">
        <p14:creationId xmlns:p14="http://schemas.microsoft.com/office/powerpoint/2010/main" val="2505289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255385" y="983151"/>
            <a:ext cx="1160125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bg-BG" dirty="0">
                <a:latin typeface="Calibri" panose="020F0502020204030204" pitchFamily="34" charset="0"/>
                <a:ea typeface="Calibri" panose="020F0502020204030204" pitchFamily="34" charset="0"/>
                <a:cs typeface="Calibri" panose="020F0502020204030204" pitchFamily="34" charset="0"/>
              </a:rPr>
              <a:t>Плътността на дрейфовият ток </a:t>
            </a:r>
            <a:r>
              <a:rPr lang="en-US" i="1" dirty="0">
                <a:latin typeface="Times New Roman" panose="02020603050405020304" pitchFamily="18" charset="0"/>
                <a:ea typeface="Calibri" panose="020F0502020204030204" pitchFamily="34" charset="0"/>
                <a:cs typeface="Times New Roman" panose="02020603050405020304" pitchFamily="18" charset="0"/>
              </a:rPr>
              <a:t>J</a:t>
            </a:r>
            <a:r>
              <a:rPr lang="bg-BG" i="1" baseline="-25000" dirty="0">
                <a:latin typeface="Times New Roman" panose="02020603050405020304" pitchFamily="18" charset="0"/>
                <a:ea typeface="Calibri" panose="020F0502020204030204" pitchFamily="34" charset="0"/>
                <a:cs typeface="Times New Roman" panose="02020603050405020304" pitchFamily="18" charset="0"/>
              </a:rPr>
              <a:t>Е</a:t>
            </a:r>
            <a:r>
              <a:rPr lang="en-US" dirty="0">
                <a:latin typeface="Calibri" panose="020F0502020204030204" pitchFamily="34" charset="0"/>
                <a:ea typeface="Calibri" panose="020F0502020204030204" pitchFamily="34" charset="0"/>
                <a:cs typeface="Calibri" panose="020F0502020204030204" pitchFamily="34" charset="0"/>
              </a:rPr>
              <a:t> </a:t>
            </a:r>
            <a:r>
              <a:rPr lang="bg-BG" dirty="0">
                <a:latin typeface="Calibri" panose="020F0502020204030204" pitchFamily="34" charset="0"/>
                <a:ea typeface="Calibri" panose="020F0502020204030204" pitchFamily="34" charset="0"/>
                <a:cs typeface="Calibri" panose="020F0502020204030204" pitchFamily="34" charset="0"/>
              </a:rPr>
              <a:t>се определя от заряда, пренесен от токоносителите за единица време през единица сечение. </a:t>
            </a:r>
          </a:p>
          <a:p>
            <a:endParaRPr lang="bg-BG" dirty="0">
              <a:latin typeface="Calibri" panose="020F0502020204030204" pitchFamily="34" charset="0"/>
              <a:ea typeface="Calibri" panose="020F0502020204030204" pitchFamily="34" charset="0"/>
              <a:cs typeface="Calibri" panose="020F0502020204030204" pitchFamily="34" charset="0"/>
            </a:endParaRPr>
          </a:p>
          <a:p>
            <a:r>
              <a:rPr lang="bg-BG" dirty="0">
                <a:latin typeface="Calibri" panose="020F0502020204030204" pitchFamily="34" charset="0"/>
                <a:ea typeface="Calibri" panose="020F0502020204030204" pitchFamily="34" charset="0"/>
                <a:cs typeface="Calibri" panose="020F0502020204030204" pitchFamily="34" charset="0"/>
              </a:rPr>
              <a:t>Тази зависимост се нарича закон на Ом.  </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2" name="Rectangle 2">
            <a:extLst>
              <a:ext uri="{FF2B5EF4-FFF2-40B4-BE49-F238E27FC236}">
                <a16:creationId xmlns:a16="http://schemas.microsoft.com/office/drawing/2014/main" id="{F695FC42-AD48-4D94-9558-3749C9B39197}"/>
              </a:ext>
            </a:extLst>
          </p:cNvPr>
          <p:cNvSpPr txBox="1">
            <a:spLocks noChangeArrowheads="1"/>
          </p:cNvSpPr>
          <p:nvPr/>
        </p:nvSpPr>
        <p:spPr>
          <a:xfrm>
            <a:off x="1524001" y="0"/>
            <a:ext cx="9143999" cy="54137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bg-BG" sz="2400" dirty="0">
                <a:solidFill>
                  <a:srgbClr val="0038A8"/>
                </a:solidFill>
                <a:ea typeface="Calibri" panose="020F0502020204030204" pitchFamily="34" charset="0"/>
                <a:cs typeface="Calibri" panose="020F0502020204030204" pitchFamily="34" charset="0"/>
              </a:rPr>
              <a:t>Дрейфов ток</a:t>
            </a:r>
            <a:endParaRPr lang="en-US" sz="2400" kern="1200" dirty="0">
              <a:solidFill>
                <a:srgbClr val="0038A8"/>
              </a:solidFill>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6B5DD5-4EEF-2E17-5A40-0AD0F7AFADF7}"/>
                  </a:ext>
                </a:extLst>
              </p:cNvPr>
              <p:cNvSpPr txBox="1"/>
              <p:nvPr/>
            </p:nvSpPr>
            <p:spPr>
              <a:xfrm>
                <a:off x="1332223" y="2921168"/>
                <a:ext cx="24435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ea typeface="Cambria Math" panose="02040503050406030204" pitchFamily="18" charset="0"/>
                        </a:rPr>
                        <m:t>𝜚𝜇</m:t>
                      </m:r>
                      <m:r>
                        <a:rPr lang="en-US" sz="2400" b="0" i="1" smtClean="0">
                          <a:latin typeface="Cambria Math" panose="02040503050406030204" pitchFamily="18" charset="0"/>
                          <a:ea typeface="Cambria Math" panose="02040503050406030204" pitchFamily="18" charset="0"/>
                        </a:rPr>
                        <m:t>𝐸</m:t>
                      </m:r>
                      <m:r>
                        <a:rPr lang="bg-BG" sz="2400" b="0" i="1" smtClean="0">
                          <a:latin typeface="Cambria Math" panose="02040503050406030204" pitchFamily="18" charset="0"/>
                          <a:ea typeface="Cambria Math" panose="02040503050406030204" pitchFamily="18" charset="0"/>
                        </a:rPr>
                        <m:t> </m:t>
                      </m:r>
                      <m:r>
                        <m:rPr>
                          <m:nor/>
                        </m:rPr>
                        <a:rPr lang="bg-BG" sz="2400" i="1" dirty="0">
                          <a:latin typeface="Times New Roman" panose="02020603050405020304" pitchFamily="18" charset="0"/>
                          <a:ea typeface="Calibri" panose="020F0502020204030204" pitchFamily="34" charset="0"/>
                          <a:cs typeface="Times New Roman" panose="02020603050405020304" pitchFamily="18" charset="0"/>
                        </a:rPr>
                        <m:t>(</m:t>
                      </m:r>
                      <m:r>
                        <m:rPr>
                          <m:nor/>
                        </m:rPr>
                        <a:rPr lang="en-US" sz="2400" i="1" dirty="0">
                          <a:latin typeface="Times New Roman" panose="02020603050405020304" pitchFamily="18" charset="0"/>
                          <a:ea typeface="Calibri" panose="020F0502020204030204" pitchFamily="34" charset="0"/>
                          <a:cs typeface="Times New Roman" panose="02020603050405020304" pitchFamily="18" charset="0"/>
                        </a:rPr>
                        <m:t>A</m:t>
                      </m:r>
                      <m:r>
                        <m:rPr>
                          <m:nor/>
                        </m:rPr>
                        <a:rPr lang="en-US" sz="2400" i="1" dirty="0">
                          <a:latin typeface="Times New Roman" panose="02020603050405020304" pitchFamily="18" charset="0"/>
                          <a:ea typeface="Calibri" panose="020F0502020204030204" pitchFamily="34" charset="0"/>
                          <a:cs typeface="Times New Roman" panose="02020603050405020304" pitchFamily="18" charset="0"/>
                        </a:rPr>
                        <m:t>/</m:t>
                      </m:r>
                      <m:r>
                        <m:rPr>
                          <m:nor/>
                        </m:rPr>
                        <a:rPr lang="en-US" sz="2400" i="1" dirty="0">
                          <a:latin typeface="Times New Roman" panose="02020603050405020304" pitchFamily="18" charset="0"/>
                          <a:ea typeface="Calibri" panose="020F0502020204030204" pitchFamily="34" charset="0"/>
                          <a:cs typeface="Times New Roman" panose="02020603050405020304" pitchFamily="18" charset="0"/>
                        </a:rPr>
                        <m:t>cm</m:t>
                      </m:r>
                      <m:r>
                        <m:rPr>
                          <m:nor/>
                        </m:rPr>
                        <a:rPr lang="en-US" sz="2400" i="1" baseline="30000" dirty="0">
                          <a:latin typeface="Times New Roman" panose="02020603050405020304" pitchFamily="18" charset="0"/>
                          <a:ea typeface="Calibri" panose="020F0502020204030204" pitchFamily="34" charset="0"/>
                          <a:cs typeface="Times New Roman" panose="02020603050405020304" pitchFamily="18" charset="0"/>
                        </a:rPr>
                        <m:t>2</m:t>
                      </m:r>
                      <m:r>
                        <m:rPr>
                          <m:nor/>
                        </m:rPr>
                        <a:rPr lang="en-US" sz="2400" i="1" dirty="0">
                          <a:latin typeface="Times New Roman" panose="02020603050405020304" pitchFamily="18" charset="0"/>
                          <a:ea typeface="Calibri" panose="020F0502020204030204" pitchFamily="34" charset="0"/>
                          <a:cs typeface="Times New Roman" panose="02020603050405020304" pitchFamily="18" charset="0"/>
                        </a:rPr>
                        <m:t>)</m:t>
                      </m:r>
                    </m:oMath>
                  </m:oMathPara>
                </a14:m>
                <a:endParaRPr lang="bg-BG" sz="2400" dirty="0"/>
              </a:p>
            </p:txBody>
          </p:sp>
        </mc:Choice>
        <mc:Fallback xmlns="">
          <p:sp>
            <p:nvSpPr>
              <p:cNvPr id="6" name="TextBox 5">
                <a:extLst>
                  <a:ext uri="{FF2B5EF4-FFF2-40B4-BE49-F238E27FC236}">
                    <a16:creationId xmlns:a16="http://schemas.microsoft.com/office/drawing/2014/main" id="{B46B5DD5-4EEF-2E17-5A40-0AD0F7AFADF7}"/>
                  </a:ext>
                </a:extLst>
              </p:cNvPr>
              <p:cNvSpPr txBox="1">
                <a:spLocks noRot="1" noChangeAspect="1" noMove="1" noResize="1" noEditPoints="1" noAdjustHandles="1" noChangeArrowheads="1" noChangeShapeType="1" noTextEdit="1"/>
              </p:cNvSpPr>
              <p:nvPr/>
            </p:nvSpPr>
            <p:spPr>
              <a:xfrm>
                <a:off x="1332223" y="2921168"/>
                <a:ext cx="2443553" cy="369332"/>
              </a:xfrm>
              <a:prstGeom prst="rect">
                <a:avLst/>
              </a:prstGeom>
              <a:blipFill>
                <a:blip r:embed="rId3"/>
                <a:stretch>
                  <a:fillRect l="-3500" r="-4250" b="-32787"/>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9CDA8C-E9C7-3D9A-910A-71616A967075}"/>
                  </a:ext>
                </a:extLst>
              </p:cNvPr>
              <p:cNvSpPr txBox="1"/>
              <p:nvPr/>
            </p:nvSpPr>
            <p:spPr>
              <a:xfrm>
                <a:off x="571420" y="4397521"/>
                <a:ext cx="6408712" cy="1200329"/>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E – </a:t>
                </a:r>
                <a:r>
                  <a:rPr lang="bg-BG" dirty="0">
                    <a:cs typeface="Times New Roman" panose="02020603050405020304" pitchFamily="18" charset="0"/>
                  </a:rPr>
                  <a:t>интензитет на приложеното електрическо поле </a:t>
                </a:r>
                <a:r>
                  <a:rPr lang="bg-BG" i="1"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V/cm)</a:t>
                </a:r>
                <a:endParaRPr lang="bg-BG"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q – </a:t>
                </a:r>
                <a:r>
                  <a:rPr lang="bg-BG" dirty="0">
                    <a:cs typeface="Times New Roman" panose="02020603050405020304" pitchFamily="18" charset="0"/>
                  </a:rPr>
                  <a:t>заряд на електрона</a:t>
                </a:r>
                <a:r>
                  <a:rPr lang="en-US" dirty="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1.6 x 10</a:t>
                </a:r>
                <a:r>
                  <a:rPr lang="en-US" i="1" baseline="30000" dirty="0">
                    <a:latin typeface="Times New Roman" panose="02020603050405020304" pitchFamily="18" charset="0"/>
                    <a:cs typeface="Times New Roman" panose="02020603050405020304" pitchFamily="18" charset="0"/>
                  </a:rPr>
                  <a:t>-19</a:t>
                </a:r>
                <a:r>
                  <a:rPr lang="en-US" i="1" dirty="0">
                    <a:latin typeface="Times New Roman" panose="02020603050405020304" pitchFamily="18" charset="0"/>
                    <a:cs typeface="Times New Roman" panose="02020603050405020304" pitchFamily="18" charset="0"/>
                  </a:rPr>
                  <a:t> C (</a:t>
                </a:r>
                <a:r>
                  <a:rPr lang="bg-BG" i="1" dirty="0">
                    <a:latin typeface="Times New Roman" panose="02020603050405020304" pitchFamily="18" charset="0"/>
                    <a:cs typeface="Times New Roman" panose="02020603050405020304" pitchFamily="18" charset="0"/>
                  </a:rPr>
                  <a:t>Кулони)</a:t>
                </a:r>
              </a:p>
              <a:p>
                <a14:m>
                  <m:oMath xmlns:m="http://schemas.openxmlformats.org/officeDocument/2006/math">
                    <m:r>
                      <a:rPr lang="en-US" sz="1800" b="0" i="1" smtClean="0">
                        <a:latin typeface="Cambria Math" panose="02040503050406030204" pitchFamily="18" charset="0"/>
                        <a:ea typeface="Cambria Math" panose="02040503050406030204" pitchFamily="18" charset="0"/>
                      </a:rPr>
                      <m:t>𝜚</m:t>
                    </m:r>
                  </m:oMath>
                </a14:m>
                <a:r>
                  <a:rPr lang="en-US" i="1" dirty="0">
                    <a:latin typeface="Times New Roman" panose="02020603050405020304" pitchFamily="18" charset="0"/>
                    <a:cs typeface="Times New Roman" panose="02020603050405020304" pitchFamily="18" charset="0"/>
                  </a:rPr>
                  <a:t> – </a:t>
                </a:r>
                <a:r>
                  <a:rPr lang="bg-BG" dirty="0">
                    <a:cs typeface="Times New Roman" panose="02020603050405020304" pitchFamily="18" charset="0"/>
                  </a:rPr>
                  <a:t>концентрация на токоносителите</a:t>
                </a:r>
                <a:endParaRPr lang="en-US" dirty="0">
                  <a:cs typeface="Times New Roman" panose="02020603050405020304" pitchFamily="18" charset="0"/>
                </a:endParaRPr>
              </a:p>
              <a:p>
                <a:r>
                  <a:rPr lang="en-US" sz="1800" i="1" dirty="0">
                    <a:latin typeface="Times New Roman" panose="02020603050405020304" pitchFamily="18" charset="0"/>
                    <a:ea typeface="Calibri" panose="020F0502020204030204" pitchFamily="34" charset="0"/>
                    <a:cs typeface="Times New Roman" panose="02020603050405020304" pitchFamily="18" charset="0"/>
                  </a:rPr>
                  <a:t>µ</a:t>
                </a:r>
                <a:r>
                  <a:rPr lang="it-IT" sz="1800" i="1" baseline="-25000" dirty="0">
                    <a:latin typeface="Times New Roman" panose="02020603050405020304" pitchFamily="18" charset="0"/>
                    <a:ea typeface="Calibri" panose="020F0502020204030204" pitchFamily="34"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t>
                </a:r>
                <a:r>
                  <a:rPr lang="bg-BG" i="1" dirty="0">
                    <a:latin typeface="Times New Roman" panose="02020603050405020304" pitchFamily="18" charset="0"/>
                    <a:ea typeface="Calibri" panose="020F0502020204030204" pitchFamily="34" charset="0"/>
                    <a:cs typeface="Times New Roman" panose="02020603050405020304" pitchFamily="18" charset="0"/>
                  </a:rPr>
                  <a:t> </a:t>
                </a:r>
                <a:r>
                  <a:rPr lang="bg-BG" dirty="0">
                    <a:ea typeface="Calibri" panose="020F0502020204030204" pitchFamily="34" charset="0"/>
                    <a:cs typeface="Times New Roman" panose="02020603050405020304" pitchFamily="18" charset="0"/>
                  </a:rPr>
                  <a:t>подвижност на токоносителите </a:t>
                </a:r>
                <a:r>
                  <a:rPr lang="bg-BG" i="1" dirty="0">
                    <a:latin typeface="Times New Roman" panose="02020603050405020304" pitchFamily="18" charset="0"/>
                    <a:ea typeface="Calibri" panose="020F0502020204030204" pitchFamily="34" charset="0"/>
                    <a:cs typeface="Times New Roman" panose="02020603050405020304" pitchFamily="18" charset="0"/>
                  </a:rPr>
                  <a:t>(</a:t>
                </a:r>
                <a:r>
                  <a:rPr lang="en-US" i="1" dirty="0">
                    <a:latin typeface="Times New Roman" panose="02020603050405020304" pitchFamily="18" charset="0"/>
                    <a:ea typeface="Calibri" panose="020F0502020204030204" pitchFamily="34" charset="0"/>
                    <a:cs typeface="Times New Roman" panose="02020603050405020304" pitchFamily="18" charset="0"/>
                  </a:rPr>
                  <a:t>cm</a:t>
                </a:r>
                <a:r>
                  <a:rPr lang="en-US" i="1"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i="1" dirty="0">
                    <a:latin typeface="Times New Roman" panose="02020603050405020304" pitchFamily="18" charset="0"/>
                    <a:ea typeface="Calibri" panose="020F0502020204030204" pitchFamily="34" charset="0"/>
                    <a:cs typeface="Times New Roman" panose="02020603050405020304" pitchFamily="18" charset="0"/>
                  </a:rPr>
                  <a:t>/V.s</a:t>
                </a:r>
                <a:r>
                  <a:rPr lang="bg-BG" i="1" dirty="0">
                    <a:latin typeface="Times New Roman" panose="02020603050405020304" pitchFamily="18" charset="0"/>
                    <a:ea typeface="Calibri" panose="020F0502020204030204" pitchFamily="34" charset="0"/>
                    <a:cs typeface="Times New Roman" panose="02020603050405020304" pitchFamily="18" charset="0"/>
                  </a:rPr>
                  <a:t>)</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259CDA8C-E9C7-3D9A-910A-71616A967075}"/>
                  </a:ext>
                </a:extLst>
              </p:cNvPr>
              <p:cNvSpPr txBox="1">
                <a:spLocks noRot="1" noChangeAspect="1" noMove="1" noResize="1" noEditPoints="1" noAdjustHandles="1" noChangeArrowheads="1" noChangeShapeType="1" noTextEdit="1"/>
              </p:cNvSpPr>
              <p:nvPr/>
            </p:nvSpPr>
            <p:spPr>
              <a:xfrm>
                <a:off x="571420" y="4397521"/>
                <a:ext cx="6408712" cy="1200329"/>
              </a:xfrm>
              <a:prstGeom prst="rect">
                <a:avLst/>
              </a:prstGeom>
              <a:blipFill>
                <a:blip r:embed="rId4"/>
                <a:stretch>
                  <a:fillRect l="-856" t="-3046" b="-7107"/>
                </a:stretch>
              </a:blipFill>
            </p:spPr>
            <p:txBody>
              <a:bodyPr/>
              <a:lstStyle/>
              <a:p>
                <a:r>
                  <a:rPr lang="bg-BG">
                    <a:noFill/>
                  </a:rPr>
                  <a:t> </a:t>
                </a:r>
              </a:p>
            </p:txBody>
          </p:sp>
        </mc:Fallback>
      </mc:AlternateContent>
    </p:spTree>
    <p:extLst>
      <p:ext uri="{BB962C8B-B14F-4D97-AF65-F5344CB8AC3E}">
        <p14:creationId xmlns:p14="http://schemas.microsoft.com/office/powerpoint/2010/main" val="2121177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3"/>
          <p:cNvSpPr>
            <a:spLocks noChangeArrowheads="1"/>
          </p:cNvSpPr>
          <p:nvPr/>
        </p:nvSpPr>
        <p:spPr bwMode="auto">
          <a:xfrm>
            <a:off x="368567" y="1366451"/>
            <a:ext cx="41044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it-IT" sz="2400" i="1" dirty="0">
                <a:latin typeface="Times New Roman" panose="02020603050405020304" pitchFamily="18" charset="0"/>
                <a:ea typeface="Calibri" panose="020F0502020204030204" pitchFamily="34" charset="0"/>
                <a:cs typeface="Times New Roman" panose="02020603050405020304" pitchFamily="18" charset="0"/>
              </a:rPr>
              <a:t>J</a:t>
            </a:r>
            <a:r>
              <a:rPr lang="en-US" sz="2400" i="1" baseline="-25000" dirty="0">
                <a:latin typeface="Times New Roman" panose="02020603050405020304" pitchFamily="18" charset="0"/>
                <a:ea typeface="Calibri" panose="020F0502020204030204" pitchFamily="34" charset="0"/>
                <a:cs typeface="Times New Roman" panose="02020603050405020304" pitchFamily="18" charset="0"/>
              </a:rPr>
              <a:t>p</a:t>
            </a:r>
            <a:r>
              <a:rPr lang="it-IT" sz="2400" i="1" baseline="-25000" dirty="0">
                <a:latin typeface="Times New Roman" panose="02020603050405020304" pitchFamily="18" charset="0"/>
                <a:ea typeface="Calibri" panose="020F0502020204030204" pitchFamily="34" charset="0"/>
                <a:cs typeface="Times New Roman" panose="02020603050405020304" pitchFamily="18" charset="0"/>
              </a:rPr>
              <a:t>E</a:t>
            </a:r>
            <a:r>
              <a:rPr lang="it-IT" sz="2400" i="1" dirty="0">
                <a:latin typeface="Times New Roman" panose="02020603050405020304" pitchFamily="18" charset="0"/>
                <a:ea typeface="Calibri" panose="020F0502020204030204" pitchFamily="34" charset="0"/>
                <a:cs typeface="Times New Roman" panose="02020603050405020304" pitchFamily="18" charset="0"/>
              </a:rPr>
              <a:t> </a:t>
            </a:r>
            <a:r>
              <a:rPr lang="bg-BG" sz="2400" i="1" dirty="0">
                <a:latin typeface="Times New Roman" panose="02020603050405020304" pitchFamily="18" charset="0"/>
                <a:ea typeface="Calibri" panose="020F0502020204030204" pitchFamily="34" charset="0"/>
                <a:cs typeface="Times New Roman" panose="02020603050405020304" pitchFamily="18" charset="0"/>
              </a:rPr>
              <a:t>= </a:t>
            </a:r>
            <a:r>
              <a:rPr lang="it-IT" sz="2400" i="1" dirty="0">
                <a:latin typeface="Times New Roman" panose="02020603050405020304" pitchFamily="18" charset="0"/>
                <a:ea typeface="Calibri" panose="020F0502020204030204" pitchFamily="34" charset="0"/>
                <a:cs typeface="Times New Roman" panose="02020603050405020304" pitchFamily="18" charset="0"/>
              </a:rPr>
              <a:t>q</a:t>
            </a:r>
            <a:r>
              <a:rPr lang="en-US" sz="2400" i="1" dirty="0">
                <a:latin typeface="Times New Roman" panose="02020603050405020304" pitchFamily="18" charset="0"/>
                <a:ea typeface="Calibri" panose="020F0502020204030204" pitchFamily="34" charset="0"/>
                <a:cs typeface="Times New Roman" panose="02020603050405020304" pitchFamily="18" charset="0"/>
              </a:rPr>
              <a:t>pµ</a:t>
            </a:r>
            <a:r>
              <a:rPr lang="it-IT" sz="2400" i="1" baseline="-25000" dirty="0">
                <a:latin typeface="Times New Roman" panose="02020603050405020304" pitchFamily="18" charset="0"/>
                <a:ea typeface="Calibri" panose="020F0502020204030204" pitchFamily="34" charset="0"/>
                <a:cs typeface="Times New Roman" panose="02020603050405020304" pitchFamily="18" charset="0"/>
              </a:rPr>
              <a:t>p</a:t>
            </a:r>
            <a:r>
              <a:rPr lang="bg-BG" sz="2400" i="1" baseline="-25000" dirty="0">
                <a:latin typeface="Times New Roman" panose="02020603050405020304" pitchFamily="18" charset="0"/>
                <a:ea typeface="Calibri" panose="020F0502020204030204" pitchFamily="34" charset="0"/>
                <a:cs typeface="Times New Roman" panose="02020603050405020304" pitchFamily="18" charset="0"/>
              </a:rPr>
              <a:t> </a:t>
            </a:r>
            <a:r>
              <a:rPr lang="it-IT" sz="2400" i="1" dirty="0">
                <a:latin typeface="Times New Roman" panose="02020603050405020304" pitchFamily="18" charset="0"/>
                <a:ea typeface="Calibri" panose="020F0502020204030204" pitchFamily="34" charset="0"/>
                <a:cs typeface="Times New Roman" panose="02020603050405020304" pitchFamily="18" charset="0"/>
              </a:rPr>
              <a:t>E</a:t>
            </a:r>
            <a:r>
              <a:rPr lang="bg-BG" sz="2400" i="1" dirty="0">
                <a:latin typeface="Times New Roman" panose="02020603050405020304" pitchFamily="18" charset="0"/>
                <a:ea typeface="Calibri" panose="020F0502020204030204" pitchFamily="34" charset="0"/>
                <a:cs typeface="Times New Roman" panose="02020603050405020304" pitchFamily="18" charset="0"/>
              </a:rPr>
              <a:t> (</a:t>
            </a:r>
            <a:r>
              <a:rPr lang="en-US" sz="2400" i="1" dirty="0">
                <a:latin typeface="Times New Roman" panose="02020603050405020304" pitchFamily="18" charset="0"/>
                <a:ea typeface="Calibri" panose="020F0502020204030204" pitchFamily="34" charset="0"/>
                <a:cs typeface="Times New Roman" panose="02020603050405020304" pitchFamily="18" charset="0"/>
              </a:rPr>
              <a:t>A/cm</a:t>
            </a:r>
            <a:r>
              <a:rPr lang="en-US" sz="2400" i="1"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sz="2400" i="1" dirty="0">
                <a:latin typeface="Times New Roman" panose="02020603050405020304" pitchFamily="18" charset="0"/>
                <a:ea typeface="Calibri" panose="020F0502020204030204" pitchFamily="34" charset="0"/>
                <a:cs typeface="Times New Roman" panose="02020603050405020304" pitchFamily="18" charset="0"/>
              </a:rPr>
              <a:t>)</a:t>
            </a:r>
            <a:endParaRPr lang="it-IT" sz="2400"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2">
            <a:extLst>
              <a:ext uri="{FF2B5EF4-FFF2-40B4-BE49-F238E27FC236}">
                <a16:creationId xmlns:a16="http://schemas.microsoft.com/office/drawing/2014/main" id="{F695FC42-AD48-4D94-9558-3749C9B39197}"/>
              </a:ext>
            </a:extLst>
          </p:cNvPr>
          <p:cNvSpPr txBox="1">
            <a:spLocks noChangeArrowheads="1"/>
          </p:cNvSpPr>
          <p:nvPr/>
        </p:nvSpPr>
        <p:spPr>
          <a:xfrm>
            <a:off x="1524001" y="0"/>
            <a:ext cx="9143999" cy="54137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bg-BG" sz="2400" dirty="0">
                <a:solidFill>
                  <a:srgbClr val="0038A8"/>
                </a:solidFill>
                <a:ea typeface="Calibri" panose="020F0502020204030204" pitchFamily="34" charset="0"/>
                <a:cs typeface="Calibri" panose="020F0502020204030204" pitchFamily="34" charset="0"/>
              </a:rPr>
              <a:t>Дрейфов ток в полупроводници</a:t>
            </a:r>
            <a:endParaRPr lang="en-US" sz="2400" kern="1200" dirty="0">
              <a:solidFill>
                <a:srgbClr val="0038A8"/>
              </a:solidFill>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4C5ED73-C5EA-F27F-BB43-28CC536FD3B5}"/>
              </a:ext>
            </a:extLst>
          </p:cNvPr>
          <p:cNvSpPr txBox="1"/>
          <p:nvPr/>
        </p:nvSpPr>
        <p:spPr>
          <a:xfrm>
            <a:off x="306120" y="2240120"/>
            <a:ext cx="5575934" cy="369332"/>
          </a:xfrm>
          <a:prstGeom prst="rect">
            <a:avLst/>
          </a:prstGeom>
          <a:noFill/>
        </p:spPr>
        <p:txBody>
          <a:bodyPr wrap="square">
            <a:spAutoFit/>
          </a:bodyPr>
          <a:lstStyle/>
          <a:p>
            <a:r>
              <a:rPr lang="bg-BG" sz="1800" dirty="0">
                <a:latin typeface="Calibri" panose="020F0502020204030204" pitchFamily="34" charset="0"/>
                <a:ea typeface="Calibri" panose="020F0502020204030204" pitchFamily="34" charset="0"/>
                <a:cs typeface="Calibri" panose="020F0502020204030204" pitchFamily="34" charset="0"/>
              </a:rPr>
              <a:t>Плътност на дрейфовият ток съставен от електрони</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3EA4A4C6-AB98-F516-2884-17776520FC40}"/>
              </a:ext>
            </a:extLst>
          </p:cNvPr>
          <p:cNvSpPr txBox="1"/>
          <p:nvPr/>
        </p:nvSpPr>
        <p:spPr>
          <a:xfrm>
            <a:off x="306120" y="997119"/>
            <a:ext cx="4956269" cy="369332"/>
          </a:xfrm>
          <a:prstGeom prst="rect">
            <a:avLst/>
          </a:prstGeom>
          <a:noFill/>
        </p:spPr>
        <p:txBody>
          <a:bodyPr wrap="square">
            <a:spAutoFit/>
          </a:bodyPr>
          <a:lstStyle/>
          <a:p>
            <a:r>
              <a:rPr lang="bg-BG" sz="1800" dirty="0">
                <a:latin typeface="Calibri" panose="020F0502020204030204" pitchFamily="34" charset="0"/>
                <a:ea typeface="Calibri" panose="020F0502020204030204" pitchFamily="34" charset="0"/>
                <a:cs typeface="Calibri" panose="020F0502020204030204" pitchFamily="34" charset="0"/>
              </a:rPr>
              <a:t>Плътност на дрейфовият ток съставен от дупки</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0788E5A2-8BE2-5BBD-1320-33A348728DE3}"/>
              </a:ext>
            </a:extLst>
          </p:cNvPr>
          <p:cNvSpPr txBox="1"/>
          <p:nvPr/>
        </p:nvSpPr>
        <p:spPr>
          <a:xfrm>
            <a:off x="236682" y="4880477"/>
            <a:ext cx="6408712" cy="1754326"/>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E – </a:t>
            </a:r>
            <a:r>
              <a:rPr lang="bg-BG" dirty="0">
                <a:cs typeface="Times New Roman" panose="02020603050405020304" pitchFamily="18" charset="0"/>
              </a:rPr>
              <a:t>интензитет на приложеното електрическо поле </a:t>
            </a:r>
            <a:r>
              <a:rPr lang="bg-BG" i="1"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V/cm)</a:t>
            </a:r>
            <a:endParaRPr lang="bg-BG"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q – </a:t>
            </a:r>
            <a:r>
              <a:rPr lang="bg-BG" dirty="0">
                <a:cs typeface="Times New Roman" panose="02020603050405020304" pitchFamily="18" charset="0"/>
              </a:rPr>
              <a:t>заряд на електрона</a:t>
            </a:r>
            <a:r>
              <a:rPr lang="en-US" dirty="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1.6 x 10</a:t>
            </a:r>
            <a:r>
              <a:rPr lang="en-US" i="1" baseline="30000" dirty="0">
                <a:latin typeface="Times New Roman" panose="02020603050405020304" pitchFamily="18" charset="0"/>
                <a:cs typeface="Times New Roman" panose="02020603050405020304" pitchFamily="18" charset="0"/>
              </a:rPr>
              <a:t>-19</a:t>
            </a:r>
            <a:r>
              <a:rPr lang="en-US" i="1" dirty="0">
                <a:latin typeface="Times New Roman" panose="02020603050405020304" pitchFamily="18" charset="0"/>
                <a:cs typeface="Times New Roman" panose="02020603050405020304" pitchFamily="18" charset="0"/>
              </a:rPr>
              <a:t> C (</a:t>
            </a:r>
            <a:r>
              <a:rPr lang="bg-BG" i="1" dirty="0">
                <a:latin typeface="Times New Roman" panose="02020603050405020304" pitchFamily="18" charset="0"/>
                <a:cs typeface="Times New Roman" panose="02020603050405020304" pitchFamily="18" charset="0"/>
              </a:rPr>
              <a:t>Кулони)</a:t>
            </a:r>
          </a:p>
          <a:p>
            <a:r>
              <a:rPr lang="en-US" i="1" dirty="0">
                <a:latin typeface="Times New Roman" panose="02020603050405020304" pitchFamily="18" charset="0"/>
                <a:cs typeface="Times New Roman" panose="02020603050405020304" pitchFamily="18" charset="0"/>
              </a:rPr>
              <a:t>p – </a:t>
            </a:r>
            <a:r>
              <a:rPr lang="bg-BG" dirty="0">
                <a:cs typeface="Times New Roman" panose="02020603050405020304" pitchFamily="18" charset="0"/>
              </a:rPr>
              <a:t>концентрация на дупките</a:t>
            </a:r>
            <a:endParaRPr lang="en-US" dirty="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n – </a:t>
            </a:r>
            <a:r>
              <a:rPr lang="bg-BG" dirty="0">
                <a:cs typeface="Times New Roman" panose="02020603050405020304" pitchFamily="18" charset="0"/>
              </a:rPr>
              <a:t>концентрация на свободните електрони</a:t>
            </a:r>
          </a:p>
          <a:p>
            <a:r>
              <a:rPr lang="en-US" sz="1800" i="1" dirty="0">
                <a:latin typeface="Times New Roman" panose="02020603050405020304" pitchFamily="18" charset="0"/>
                <a:ea typeface="Calibri" panose="020F0502020204030204" pitchFamily="34" charset="0"/>
                <a:cs typeface="Times New Roman" panose="02020603050405020304" pitchFamily="18" charset="0"/>
              </a:rPr>
              <a:t>µ</a:t>
            </a:r>
            <a:r>
              <a:rPr lang="it-IT" sz="1800" i="1" baseline="-25000" dirty="0">
                <a:latin typeface="Times New Roman" panose="02020603050405020304" pitchFamily="18" charset="0"/>
                <a:ea typeface="Calibri" panose="020F0502020204030204" pitchFamily="34" charset="0"/>
                <a:cs typeface="Times New Roman" panose="02020603050405020304" pitchFamily="18" charset="0"/>
              </a:rPr>
              <a:t>p </a:t>
            </a:r>
            <a:r>
              <a:rPr lang="en-US" i="1" dirty="0">
                <a:latin typeface="Times New Roman" panose="02020603050405020304" pitchFamily="18" charset="0"/>
                <a:cs typeface="Times New Roman" panose="02020603050405020304" pitchFamily="18" charset="0"/>
              </a:rPr>
              <a:t>–</a:t>
            </a:r>
            <a:r>
              <a:rPr lang="bg-BG" i="1" dirty="0">
                <a:latin typeface="Times New Roman" panose="02020603050405020304" pitchFamily="18" charset="0"/>
                <a:ea typeface="Calibri" panose="020F0502020204030204" pitchFamily="34" charset="0"/>
                <a:cs typeface="Times New Roman" panose="02020603050405020304" pitchFamily="18" charset="0"/>
              </a:rPr>
              <a:t> </a:t>
            </a:r>
            <a:r>
              <a:rPr lang="bg-BG" dirty="0">
                <a:ea typeface="Calibri" panose="020F0502020204030204" pitchFamily="34" charset="0"/>
                <a:cs typeface="Times New Roman" panose="02020603050405020304" pitchFamily="18" charset="0"/>
              </a:rPr>
              <a:t>подвижност на дупките </a:t>
            </a:r>
            <a:r>
              <a:rPr lang="bg-BG" i="1" dirty="0">
                <a:latin typeface="Times New Roman" panose="02020603050405020304" pitchFamily="18" charset="0"/>
                <a:ea typeface="Calibri" panose="020F0502020204030204" pitchFamily="34" charset="0"/>
                <a:cs typeface="Times New Roman" panose="02020603050405020304" pitchFamily="18" charset="0"/>
              </a:rPr>
              <a:t>(</a:t>
            </a:r>
            <a:r>
              <a:rPr lang="en-US" i="1" dirty="0">
                <a:latin typeface="Times New Roman" panose="02020603050405020304" pitchFamily="18" charset="0"/>
                <a:ea typeface="Calibri" panose="020F0502020204030204" pitchFamily="34" charset="0"/>
                <a:cs typeface="Times New Roman" panose="02020603050405020304" pitchFamily="18" charset="0"/>
              </a:rPr>
              <a:t>cm</a:t>
            </a:r>
            <a:r>
              <a:rPr lang="en-US" i="1"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i="1" dirty="0">
                <a:latin typeface="Times New Roman" panose="02020603050405020304" pitchFamily="18" charset="0"/>
                <a:ea typeface="Calibri" panose="020F0502020204030204" pitchFamily="34" charset="0"/>
                <a:cs typeface="Times New Roman" panose="02020603050405020304" pitchFamily="18" charset="0"/>
              </a:rPr>
              <a:t>/V.s</a:t>
            </a:r>
            <a:r>
              <a:rPr lang="bg-BG" i="1" dirty="0">
                <a:latin typeface="Times New Roman" panose="02020603050405020304" pitchFamily="18" charset="0"/>
                <a:ea typeface="Calibri" panose="020F0502020204030204" pitchFamily="34" charset="0"/>
                <a:cs typeface="Times New Roman" panose="02020603050405020304" pitchFamily="18" charset="0"/>
              </a:rPr>
              <a:t>)</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a:p>
            <a:r>
              <a:rPr lang="en-US" sz="1800" i="1" dirty="0">
                <a:latin typeface="Times New Roman" panose="02020603050405020304" pitchFamily="18" charset="0"/>
                <a:ea typeface="Calibri" panose="020F0502020204030204" pitchFamily="34" charset="0"/>
                <a:cs typeface="Times New Roman" panose="02020603050405020304" pitchFamily="18" charset="0"/>
              </a:rPr>
              <a:t>µ</a:t>
            </a:r>
            <a:r>
              <a:rPr lang="en-US" i="1" baseline="-25000" dirty="0">
                <a:latin typeface="Times New Roman" panose="02020603050405020304" pitchFamily="18" charset="0"/>
                <a:ea typeface="Calibri" panose="020F0502020204030204" pitchFamily="34" charset="0"/>
                <a:cs typeface="Times New Roman" panose="02020603050405020304" pitchFamily="18" charset="0"/>
              </a:rPr>
              <a:t>n</a:t>
            </a:r>
            <a:r>
              <a:rPr lang="it-IT" sz="1800" i="1" baseline="-25000" dirty="0">
                <a:latin typeface="Times New Roman" panose="02020603050405020304" pitchFamily="18" charset="0"/>
                <a:ea typeface="Calibri" panose="020F0502020204030204" pitchFamily="34"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t>
            </a:r>
            <a:r>
              <a:rPr lang="bg-BG" i="1" dirty="0">
                <a:latin typeface="Times New Roman" panose="02020603050405020304" pitchFamily="18" charset="0"/>
                <a:ea typeface="Calibri" panose="020F0502020204030204" pitchFamily="34" charset="0"/>
                <a:cs typeface="Times New Roman" panose="02020603050405020304" pitchFamily="18" charset="0"/>
              </a:rPr>
              <a:t> </a:t>
            </a:r>
            <a:r>
              <a:rPr lang="bg-BG" dirty="0">
                <a:ea typeface="Calibri" panose="020F0502020204030204" pitchFamily="34" charset="0"/>
                <a:cs typeface="Times New Roman" panose="02020603050405020304" pitchFamily="18" charset="0"/>
              </a:rPr>
              <a:t>подвижност на електроните </a:t>
            </a:r>
            <a:r>
              <a:rPr lang="bg-BG" i="1" dirty="0">
                <a:latin typeface="Times New Roman" panose="02020603050405020304" pitchFamily="18" charset="0"/>
                <a:ea typeface="Calibri" panose="020F0502020204030204" pitchFamily="34" charset="0"/>
                <a:cs typeface="Times New Roman" panose="02020603050405020304" pitchFamily="18" charset="0"/>
              </a:rPr>
              <a:t>(</a:t>
            </a:r>
            <a:r>
              <a:rPr lang="en-US" i="1" dirty="0">
                <a:latin typeface="Times New Roman" panose="02020603050405020304" pitchFamily="18" charset="0"/>
                <a:ea typeface="Calibri" panose="020F0502020204030204" pitchFamily="34" charset="0"/>
                <a:cs typeface="Times New Roman" panose="02020603050405020304" pitchFamily="18" charset="0"/>
              </a:rPr>
              <a:t>cm</a:t>
            </a:r>
            <a:r>
              <a:rPr lang="en-US" i="1"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i="1" dirty="0">
                <a:latin typeface="Times New Roman" panose="02020603050405020304" pitchFamily="18" charset="0"/>
                <a:ea typeface="Calibri" panose="020F0502020204030204" pitchFamily="34" charset="0"/>
                <a:cs typeface="Times New Roman" panose="02020603050405020304" pitchFamily="18" charset="0"/>
              </a:rPr>
              <a:t>/V.s</a:t>
            </a:r>
            <a:r>
              <a:rPr lang="bg-BG" i="1" dirty="0">
                <a:latin typeface="Times New Roman" panose="02020603050405020304" pitchFamily="18" charset="0"/>
                <a:ea typeface="Calibri" panose="020F0502020204030204" pitchFamily="34" charset="0"/>
                <a:cs typeface="Times New Roman" panose="02020603050405020304" pitchFamily="18" charset="0"/>
              </a:rPr>
              <a:t>)</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Rectangle 23">
            <a:extLst>
              <a:ext uri="{FF2B5EF4-FFF2-40B4-BE49-F238E27FC236}">
                <a16:creationId xmlns:a16="http://schemas.microsoft.com/office/drawing/2014/main" id="{00C2231B-3FB0-46B9-39FA-0BF1FE541724}"/>
              </a:ext>
            </a:extLst>
          </p:cNvPr>
          <p:cNvSpPr>
            <a:spLocks noChangeArrowheads="1"/>
          </p:cNvSpPr>
          <p:nvPr/>
        </p:nvSpPr>
        <p:spPr bwMode="auto">
          <a:xfrm>
            <a:off x="319488" y="2592966"/>
            <a:ext cx="41044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it-IT" sz="2400" i="1" dirty="0">
                <a:latin typeface="Times New Roman" panose="02020603050405020304" pitchFamily="18" charset="0"/>
                <a:ea typeface="Calibri" panose="020F0502020204030204" pitchFamily="34" charset="0"/>
                <a:cs typeface="Times New Roman" panose="02020603050405020304" pitchFamily="18" charset="0"/>
              </a:rPr>
              <a:t>J</a:t>
            </a:r>
            <a:r>
              <a:rPr lang="en-US" sz="2400" i="1" baseline="-25000" dirty="0">
                <a:latin typeface="Times New Roman" panose="02020603050405020304" pitchFamily="18" charset="0"/>
                <a:ea typeface="Calibri" panose="020F0502020204030204" pitchFamily="34" charset="0"/>
                <a:cs typeface="Times New Roman" panose="02020603050405020304" pitchFamily="18" charset="0"/>
              </a:rPr>
              <a:t>n</a:t>
            </a:r>
            <a:r>
              <a:rPr lang="it-IT" sz="2400" i="1" baseline="-25000" dirty="0">
                <a:latin typeface="Times New Roman" panose="02020603050405020304" pitchFamily="18" charset="0"/>
                <a:ea typeface="Calibri" panose="020F0502020204030204" pitchFamily="34" charset="0"/>
                <a:cs typeface="Times New Roman" panose="02020603050405020304" pitchFamily="18" charset="0"/>
              </a:rPr>
              <a:t>E</a:t>
            </a:r>
            <a:r>
              <a:rPr lang="it-IT" sz="2400" i="1" dirty="0">
                <a:latin typeface="Times New Roman" panose="02020603050405020304" pitchFamily="18" charset="0"/>
                <a:ea typeface="Calibri" panose="020F0502020204030204" pitchFamily="34" charset="0"/>
                <a:cs typeface="Times New Roman" panose="02020603050405020304" pitchFamily="18" charset="0"/>
              </a:rPr>
              <a:t> </a:t>
            </a:r>
            <a:r>
              <a:rPr lang="bg-BG" sz="2400" i="1" dirty="0">
                <a:latin typeface="Times New Roman" panose="02020603050405020304" pitchFamily="18" charset="0"/>
                <a:ea typeface="Calibri" panose="020F0502020204030204" pitchFamily="34" charset="0"/>
                <a:cs typeface="Times New Roman" panose="02020603050405020304" pitchFamily="18" charset="0"/>
              </a:rPr>
              <a:t>= </a:t>
            </a:r>
            <a:r>
              <a:rPr lang="en-US" sz="2400" i="1" dirty="0">
                <a:latin typeface="Times New Roman" panose="02020603050405020304" pitchFamily="18" charset="0"/>
                <a:ea typeface="Calibri" panose="020F0502020204030204" pitchFamily="34" charset="0"/>
                <a:cs typeface="Times New Roman" panose="02020603050405020304" pitchFamily="18" charset="0"/>
              </a:rPr>
              <a:t>- </a:t>
            </a:r>
            <a:r>
              <a:rPr lang="it-IT" sz="2400" i="1" dirty="0">
                <a:latin typeface="Times New Roman" panose="02020603050405020304" pitchFamily="18" charset="0"/>
                <a:ea typeface="Calibri" panose="020F0502020204030204" pitchFamily="34" charset="0"/>
                <a:cs typeface="Times New Roman" panose="02020603050405020304" pitchFamily="18" charset="0"/>
              </a:rPr>
              <a:t>qn</a:t>
            </a:r>
            <a:r>
              <a:rPr lang="en-US" sz="2400" i="1" dirty="0">
                <a:latin typeface="Times New Roman" panose="02020603050405020304" pitchFamily="18" charset="0"/>
                <a:ea typeface="Calibri" panose="020F0502020204030204" pitchFamily="34" charset="0"/>
                <a:cs typeface="Times New Roman" panose="02020603050405020304" pitchFamily="18" charset="0"/>
              </a:rPr>
              <a:t>µ</a:t>
            </a:r>
            <a:r>
              <a:rPr lang="it-IT" sz="2400" i="1" baseline="-25000" dirty="0">
                <a:latin typeface="Times New Roman" panose="02020603050405020304" pitchFamily="18" charset="0"/>
                <a:ea typeface="Calibri" panose="020F0502020204030204" pitchFamily="34" charset="0"/>
                <a:cs typeface="Times New Roman" panose="02020603050405020304" pitchFamily="18" charset="0"/>
              </a:rPr>
              <a:t>n</a:t>
            </a:r>
            <a:r>
              <a:rPr lang="bg-BG" sz="2400" i="1" baseline="-25000" dirty="0">
                <a:latin typeface="Times New Roman" panose="02020603050405020304" pitchFamily="18" charset="0"/>
                <a:ea typeface="Calibri" panose="020F0502020204030204" pitchFamily="34" charset="0"/>
                <a:cs typeface="Times New Roman" panose="02020603050405020304" pitchFamily="18" charset="0"/>
              </a:rPr>
              <a:t> </a:t>
            </a:r>
            <a:r>
              <a:rPr lang="it-IT" sz="2400" i="1" dirty="0">
                <a:latin typeface="Times New Roman" panose="02020603050405020304" pitchFamily="18" charset="0"/>
                <a:ea typeface="Calibri" panose="020F0502020204030204" pitchFamily="34" charset="0"/>
                <a:cs typeface="Times New Roman" panose="02020603050405020304" pitchFamily="18" charset="0"/>
              </a:rPr>
              <a:t>E</a:t>
            </a:r>
            <a:r>
              <a:rPr lang="bg-BG" sz="2400" i="1" dirty="0">
                <a:latin typeface="Times New Roman" panose="02020603050405020304" pitchFamily="18" charset="0"/>
                <a:ea typeface="Calibri" panose="020F0502020204030204" pitchFamily="34" charset="0"/>
                <a:cs typeface="Times New Roman" panose="02020603050405020304" pitchFamily="18" charset="0"/>
              </a:rPr>
              <a:t> (</a:t>
            </a:r>
            <a:r>
              <a:rPr lang="en-US" sz="2400" i="1" dirty="0">
                <a:latin typeface="Times New Roman" panose="02020603050405020304" pitchFamily="18" charset="0"/>
                <a:ea typeface="Calibri" panose="020F0502020204030204" pitchFamily="34" charset="0"/>
                <a:cs typeface="Times New Roman" panose="02020603050405020304" pitchFamily="18" charset="0"/>
              </a:rPr>
              <a:t>A/cm</a:t>
            </a:r>
            <a:r>
              <a:rPr lang="en-US" sz="2400" i="1" baseline="30000" dirty="0">
                <a:latin typeface="Times New Roman" panose="02020603050405020304" pitchFamily="18" charset="0"/>
                <a:ea typeface="Calibri" panose="020F0502020204030204" pitchFamily="34" charset="0"/>
                <a:cs typeface="Times New Roman" panose="02020603050405020304" pitchFamily="18" charset="0"/>
              </a:rPr>
              <a:t>2</a:t>
            </a:r>
            <a:r>
              <a:rPr lang="en-US" sz="2400" i="1" dirty="0">
                <a:latin typeface="Times New Roman" panose="02020603050405020304" pitchFamily="18" charset="0"/>
                <a:ea typeface="Calibri" panose="020F0502020204030204" pitchFamily="34" charset="0"/>
                <a:cs typeface="Times New Roman" panose="02020603050405020304" pitchFamily="18" charset="0"/>
              </a:rPr>
              <a:t>)</a:t>
            </a:r>
            <a:endParaRPr lang="it-IT" sz="2400" i="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266" name="Picture 2">
            <a:extLst>
              <a:ext uri="{FF2B5EF4-FFF2-40B4-BE49-F238E27FC236}">
                <a16:creationId xmlns:a16="http://schemas.microsoft.com/office/drawing/2014/main" id="{8178D30F-DF98-3D8F-DEA8-8ECCAFBAC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290" y="736678"/>
            <a:ext cx="3207918" cy="31044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3">
            <a:extLst>
              <a:ext uri="{FF2B5EF4-FFF2-40B4-BE49-F238E27FC236}">
                <a16:creationId xmlns:a16="http://schemas.microsoft.com/office/drawing/2014/main" id="{CC377751-6508-3BCE-C38E-B68E498C86AB}"/>
              </a:ext>
            </a:extLst>
          </p:cNvPr>
          <p:cNvSpPr>
            <a:spLocks noChangeArrowheads="1"/>
          </p:cNvSpPr>
          <p:nvPr/>
        </p:nvSpPr>
        <p:spPr bwMode="auto">
          <a:xfrm>
            <a:off x="1991544" y="4193161"/>
            <a:ext cx="21848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it-IT" sz="2400" i="1" dirty="0">
                <a:latin typeface="Times New Roman" panose="02020603050405020304" pitchFamily="18" charset="0"/>
                <a:ea typeface="Calibri" panose="020F0502020204030204" pitchFamily="34" charset="0"/>
                <a:cs typeface="Times New Roman" panose="02020603050405020304" pitchFamily="18" charset="0"/>
              </a:rPr>
              <a:t>J</a:t>
            </a:r>
            <a:r>
              <a:rPr lang="it-IT" sz="2400" i="1" baseline="-25000" dirty="0">
                <a:latin typeface="Times New Roman" panose="02020603050405020304" pitchFamily="18" charset="0"/>
                <a:ea typeface="Calibri" panose="020F0502020204030204" pitchFamily="34" charset="0"/>
                <a:cs typeface="Times New Roman" panose="02020603050405020304" pitchFamily="18" charset="0"/>
              </a:rPr>
              <a:t>E</a:t>
            </a:r>
            <a:r>
              <a:rPr lang="it-IT" sz="2400" i="1" dirty="0">
                <a:latin typeface="Times New Roman" panose="02020603050405020304" pitchFamily="18" charset="0"/>
                <a:ea typeface="Calibri" panose="020F0502020204030204" pitchFamily="34" charset="0"/>
                <a:cs typeface="Times New Roman" panose="02020603050405020304" pitchFamily="18" charset="0"/>
              </a:rPr>
              <a:t> </a:t>
            </a:r>
            <a:r>
              <a:rPr lang="bg-BG" sz="2400" i="1" dirty="0">
                <a:latin typeface="Times New Roman" panose="02020603050405020304" pitchFamily="18" charset="0"/>
                <a:ea typeface="Calibri" panose="020F0502020204030204" pitchFamily="34" charset="0"/>
                <a:cs typeface="Times New Roman" panose="02020603050405020304" pitchFamily="18" charset="0"/>
              </a:rPr>
              <a:t>= </a:t>
            </a:r>
            <a:r>
              <a:rPr lang="it-IT" sz="2400" i="1" dirty="0">
                <a:latin typeface="Times New Roman" panose="02020603050405020304" pitchFamily="18" charset="0"/>
                <a:ea typeface="Calibri" panose="020F0502020204030204" pitchFamily="34" charset="0"/>
                <a:cs typeface="Times New Roman" panose="02020603050405020304" pitchFamily="18" charset="0"/>
              </a:rPr>
              <a:t>J</a:t>
            </a:r>
            <a:r>
              <a:rPr lang="en-US" sz="2400" i="1" baseline="-25000" dirty="0">
                <a:latin typeface="Times New Roman" panose="02020603050405020304" pitchFamily="18" charset="0"/>
                <a:ea typeface="Calibri" panose="020F0502020204030204" pitchFamily="34" charset="0"/>
                <a:cs typeface="Times New Roman" panose="02020603050405020304" pitchFamily="18" charset="0"/>
              </a:rPr>
              <a:t>p</a:t>
            </a:r>
            <a:r>
              <a:rPr lang="it-IT" sz="2400" i="1" baseline="-25000" dirty="0">
                <a:latin typeface="Times New Roman" panose="02020603050405020304" pitchFamily="18" charset="0"/>
                <a:ea typeface="Calibri" panose="020F0502020204030204" pitchFamily="34" charset="0"/>
                <a:cs typeface="Times New Roman" panose="02020603050405020304" pitchFamily="18" charset="0"/>
              </a:rPr>
              <a:t>E </a:t>
            </a:r>
            <a:r>
              <a:rPr lang="bg-BG" sz="2400" i="1" dirty="0">
                <a:latin typeface="Times New Roman" panose="02020603050405020304" pitchFamily="18" charset="0"/>
                <a:ea typeface="Calibri" panose="020F0502020204030204" pitchFamily="34" charset="0"/>
                <a:cs typeface="Times New Roman" panose="02020603050405020304" pitchFamily="18" charset="0"/>
              </a:rPr>
              <a:t>+ </a:t>
            </a:r>
            <a:r>
              <a:rPr lang="it-IT" sz="2400" i="1" dirty="0">
                <a:latin typeface="Times New Roman" panose="02020603050405020304" pitchFamily="18" charset="0"/>
                <a:ea typeface="Calibri" panose="020F0502020204030204" pitchFamily="34" charset="0"/>
                <a:cs typeface="Times New Roman" panose="02020603050405020304" pitchFamily="18" charset="0"/>
              </a:rPr>
              <a:t>J</a:t>
            </a:r>
            <a:r>
              <a:rPr lang="en-US" sz="2400" i="1" baseline="-25000" dirty="0">
                <a:latin typeface="Times New Roman" panose="02020603050405020304" pitchFamily="18" charset="0"/>
                <a:ea typeface="Calibri" panose="020F0502020204030204" pitchFamily="34" charset="0"/>
                <a:cs typeface="Times New Roman" panose="02020603050405020304" pitchFamily="18" charset="0"/>
              </a:rPr>
              <a:t>n</a:t>
            </a:r>
            <a:r>
              <a:rPr lang="it-IT" sz="2400" i="1" baseline="-25000" dirty="0">
                <a:latin typeface="Times New Roman" panose="02020603050405020304" pitchFamily="18" charset="0"/>
                <a:ea typeface="Calibri" panose="020F0502020204030204" pitchFamily="34" charset="0"/>
                <a:cs typeface="Times New Roman" panose="02020603050405020304" pitchFamily="18" charset="0"/>
              </a:rPr>
              <a:t>E</a:t>
            </a:r>
            <a:endParaRPr lang="it-IT" sz="2400"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B4DBA4E-F5C4-9963-84E6-572110A9D5BB}"/>
              </a:ext>
            </a:extLst>
          </p:cNvPr>
          <p:cNvSpPr txBox="1"/>
          <p:nvPr/>
        </p:nvSpPr>
        <p:spPr>
          <a:xfrm>
            <a:off x="319488" y="3758899"/>
            <a:ext cx="5575934" cy="369332"/>
          </a:xfrm>
          <a:prstGeom prst="rect">
            <a:avLst/>
          </a:prstGeom>
          <a:noFill/>
        </p:spPr>
        <p:txBody>
          <a:bodyPr wrap="square">
            <a:spAutoFit/>
          </a:bodyPr>
          <a:lstStyle/>
          <a:p>
            <a:r>
              <a:rPr lang="bg-BG" sz="1800" dirty="0">
                <a:latin typeface="Calibri" panose="020F0502020204030204" pitchFamily="34" charset="0"/>
                <a:ea typeface="Calibri" panose="020F0502020204030204" pitchFamily="34" charset="0"/>
                <a:cs typeface="Calibri" panose="020F0502020204030204" pitchFamily="34" charset="0"/>
              </a:rPr>
              <a:t>Общият дрейфов ток е сумата от двата компонента</a:t>
            </a:r>
          </a:p>
        </p:txBody>
      </p:sp>
    </p:spTree>
    <p:extLst>
      <p:ext uri="{BB962C8B-B14F-4D97-AF65-F5344CB8AC3E}">
        <p14:creationId xmlns:p14="http://schemas.microsoft.com/office/powerpoint/2010/main" val="2144067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uple of beakers with liquid in them&#10;&#10;Description automatically generated">
            <a:extLst>
              <a:ext uri="{FF2B5EF4-FFF2-40B4-BE49-F238E27FC236}">
                <a16:creationId xmlns:a16="http://schemas.microsoft.com/office/drawing/2014/main" id="{2FA66188-E1EF-A98D-7701-2A26975740C6}"/>
              </a:ext>
            </a:extLst>
          </p:cNvPr>
          <p:cNvPicPr>
            <a:picLocks noChangeAspect="1"/>
          </p:cNvPicPr>
          <p:nvPr/>
        </p:nvPicPr>
        <p:blipFill>
          <a:blip r:embed="rId3">
            <a:extLst>
              <a:ext uri="{28A0092B-C50C-407E-A947-70E740481C1C}">
                <a14:useLocalDpi xmlns:a14="http://schemas.microsoft.com/office/drawing/2010/main" val="0"/>
              </a:ext>
            </a:extLst>
          </a:blip>
          <a:srcRect b="19693"/>
          <a:stretch/>
        </p:blipFill>
        <p:spPr>
          <a:xfrm>
            <a:off x="1159119" y="2071711"/>
            <a:ext cx="9873762" cy="3716902"/>
          </a:xfrm>
          <a:prstGeom prst="rect">
            <a:avLst/>
          </a:prstGeom>
        </p:spPr>
      </p:pic>
      <p:sp>
        <p:nvSpPr>
          <p:cNvPr id="14" name="TextBox 13">
            <a:extLst>
              <a:ext uri="{FF2B5EF4-FFF2-40B4-BE49-F238E27FC236}">
                <a16:creationId xmlns:a16="http://schemas.microsoft.com/office/drawing/2014/main" id="{ACC3A42A-0479-8E1A-7163-33EBB87CE31C}"/>
              </a:ext>
            </a:extLst>
          </p:cNvPr>
          <p:cNvSpPr txBox="1"/>
          <p:nvPr/>
        </p:nvSpPr>
        <p:spPr>
          <a:xfrm>
            <a:off x="6810375" y="6611779"/>
            <a:ext cx="6097464" cy="246221"/>
          </a:xfrm>
          <a:prstGeom prst="rect">
            <a:avLst/>
          </a:prstGeom>
          <a:noFill/>
        </p:spPr>
        <p:txBody>
          <a:bodyPr wrap="square">
            <a:spAutoFit/>
          </a:bodyPr>
          <a:lstStyle/>
          <a:p>
            <a:r>
              <a:rPr lang="bg-BG" sz="1000" dirty="0"/>
              <a:t>By BruceBlaus - Own work, CC BY 3.0, https://commons.wikimedia.org/w/index.php?curid=29452222</a:t>
            </a:r>
          </a:p>
        </p:txBody>
      </p:sp>
      <p:sp>
        <p:nvSpPr>
          <p:cNvPr id="16" name="TextBox 15">
            <a:extLst>
              <a:ext uri="{FF2B5EF4-FFF2-40B4-BE49-F238E27FC236}">
                <a16:creationId xmlns:a16="http://schemas.microsoft.com/office/drawing/2014/main" id="{0D64D9E5-A370-FC30-0928-A856A9EA120A}"/>
              </a:ext>
            </a:extLst>
          </p:cNvPr>
          <p:cNvSpPr txBox="1"/>
          <p:nvPr/>
        </p:nvSpPr>
        <p:spPr>
          <a:xfrm>
            <a:off x="334840" y="880376"/>
            <a:ext cx="11244629" cy="646331"/>
          </a:xfrm>
          <a:prstGeom prst="rect">
            <a:avLst/>
          </a:prstGeom>
          <a:noFill/>
        </p:spPr>
        <p:txBody>
          <a:bodyPr wrap="square">
            <a:spAutoFit/>
          </a:bodyPr>
          <a:lstStyle/>
          <a:p>
            <a:r>
              <a:rPr lang="ru-RU" dirty="0"/>
              <a:t>Дифузия е процес на пренос на субстанция или енергия (напр. атом, йон или молекула) от област с по-висока концентрация към област с по-ниска концентрация</a:t>
            </a:r>
            <a:endParaRPr lang="bg-BG" dirty="0"/>
          </a:p>
        </p:txBody>
      </p:sp>
      <p:sp>
        <p:nvSpPr>
          <p:cNvPr id="2" name="Rectangle 2">
            <a:extLst>
              <a:ext uri="{FF2B5EF4-FFF2-40B4-BE49-F238E27FC236}">
                <a16:creationId xmlns:a16="http://schemas.microsoft.com/office/drawing/2014/main" id="{296910E9-19E6-E6DF-A5D9-6FCB3EFE4905}"/>
              </a:ext>
            </a:extLst>
          </p:cNvPr>
          <p:cNvSpPr txBox="1">
            <a:spLocks noChangeArrowheads="1"/>
          </p:cNvSpPr>
          <p:nvPr/>
        </p:nvSpPr>
        <p:spPr>
          <a:xfrm>
            <a:off x="1524001" y="0"/>
            <a:ext cx="9143999" cy="54137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bg-BG" sz="2400" dirty="0">
                <a:solidFill>
                  <a:srgbClr val="0038A8"/>
                </a:solidFill>
                <a:ea typeface="Calibri" panose="020F0502020204030204" pitchFamily="34" charset="0"/>
                <a:cs typeface="Calibri" panose="020F0502020204030204" pitchFamily="34" charset="0"/>
              </a:rPr>
              <a:t>Дифузия</a:t>
            </a:r>
            <a:endParaRPr lang="en-US" sz="2400" kern="1200" dirty="0">
              <a:solidFill>
                <a:srgbClr val="0038A8"/>
              </a:solidFill>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7702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79376" y="908720"/>
            <a:ext cx="113052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bg-BG" dirty="0">
                <a:latin typeface="Calibri" panose="020F0502020204030204" pitchFamily="34" charset="0"/>
                <a:ea typeface="Calibri" panose="020F0502020204030204" pitchFamily="34" charset="0"/>
                <a:cs typeface="Calibri" panose="020F0502020204030204" pitchFamily="34" charset="0"/>
              </a:rPr>
              <a:t>Дифузен ток – движение на заряди причинено от разлика в концентрацията на токоносителите в различни области на полупроводника. Плътността на дифузния ток се определя от закона на </a:t>
            </a:r>
            <a:r>
              <a:rPr lang="de-DE" dirty="0">
                <a:latin typeface="Calibri" panose="020F0502020204030204" pitchFamily="34" charset="0"/>
                <a:ea typeface="Calibri" panose="020F0502020204030204" pitchFamily="34" charset="0"/>
                <a:cs typeface="Calibri" panose="020F0502020204030204" pitchFamily="34" charset="0"/>
              </a:rPr>
              <a:t>Fick</a:t>
            </a:r>
            <a:r>
              <a:rPr lang="bg-BG" dirty="0">
                <a:latin typeface="Calibri" panose="020F0502020204030204" pitchFamily="34" charset="0"/>
                <a:ea typeface="Calibri" panose="020F0502020204030204" pitchFamily="34" charset="0"/>
                <a:cs typeface="Calibri" panose="020F0502020204030204" pitchFamily="34" charset="0"/>
              </a:rPr>
              <a:t>.</a:t>
            </a:r>
          </a:p>
        </p:txBody>
      </p:sp>
      <p:graphicFrame>
        <p:nvGraphicFramePr>
          <p:cNvPr id="7" name="Object 6"/>
          <p:cNvGraphicFramePr>
            <a:graphicFrameLocks noChangeAspect="1"/>
          </p:cNvGraphicFramePr>
          <p:nvPr/>
        </p:nvGraphicFramePr>
        <p:xfrm>
          <a:off x="7490764" y="4603589"/>
          <a:ext cx="1590675" cy="720725"/>
        </p:xfrm>
        <a:graphic>
          <a:graphicData uri="http://schemas.openxmlformats.org/presentationml/2006/ole">
            <mc:AlternateContent xmlns:mc="http://schemas.openxmlformats.org/markup-compatibility/2006">
              <mc:Choice xmlns:v="urn:schemas-microsoft-com:vml" Requires="v">
                <p:oleObj name="Equation" r:id="rId3" imgW="875920" imgH="393529" progId="Equation.3">
                  <p:embed/>
                </p:oleObj>
              </mc:Choice>
              <mc:Fallback>
                <p:oleObj name="Equation" r:id="rId3" imgW="875920" imgH="393529"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0764" y="4603589"/>
                        <a:ext cx="15906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1339056" y="4572423"/>
          <a:ext cx="1887537" cy="720080"/>
        </p:xfrm>
        <a:graphic>
          <a:graphicData uri="http://schemas.openxmlformats.org/presentationml/2006/ole">
            <mc:AlternateContent xmlns:mc="http://schemas.openxmlformats.org/markup-compatibility/2006">
              <mc:Choice xmlns:v="urn:schemas-microsoft-com:vml" Requires="v">
                <p:oleObj name="Equation" r:id="rId5" imgW="990170" imgH="393529" progId="Equation.3">
                  <p:embed/>
                </p:oleObj>
              </mc:Choice>
              <mc:Fallback>
                <p:oleObj name="Equation" r:id="rId5" imgW="990170" imgH="393529" progId="Equation.3">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056" y="4572423"/>
                        <a:ext cx="1887537" cy="720080"/>
                      </a:xfrm>
                      <a:prstGeom prst="rect">
                        <a:avLst/>
                      </a:prstGeom>
                      <a:noFill/>
                      <a:ln>
                        <a:noFill/>
                      </a:ln>
                    </p:spPr>
                  </p:pic>
                </p:oleObj>
              </mc:Fallback>
            </mc:AlternateContent>
          </a:graphicData>
        </a:graphic>
      </p:graphicFrame>
      <p:sp>
        <p:nvSpPr>
          <p:cNvPr id="2" name="TextBox 1">
            <a:extLst>
              <a:ext uri="{FF2B5EF4-FFF2-40B4-BE49-F238E27FC236}">
                <a16:creationId xmlns:a16="http://schemas.microsoft.com/office/drawing/2014/main" id="{6BAD2C5A-2241-718F-AA5D-4DFE4B33E6C3}"/>
              </a:ext>
            </a:extLst>
          </p:cNvPr>
          <p:cNvSpPr txBox="1"/>
          <p:nvPr/>
        </p:nvSpPr>
        <p:spPr>
          <a:xfrm>
            <a:off x="119336" y="4015647"/>
            <a:ext cx="4956269" cy="369332"/>
          </a:xfrm>
          <a:prstGeom prst="rect">
            <a:avLst/>
          </a:prstGeom>
          <a:noFill/>
        </p:spPr>
        <p:txBody>
          <a:bodyPr wrap="square">
            <a:spAutoFit/>
          </a:bodyPr>
          <a:lstStyle/>
          <a:p>
            <a:r>
              <a:rPr lang="bg-BG" sz="1800" dirty="0">
                <a:latin typeface="Calibri" panose="020F0502020204030204" pitchFamily="34" charset="0"/>
                <a:ea typeface="Calibri" panose="020F0502020204030204" pitchFamily="34" charset="0"/>
                <a:cs typeface="Calibri" panose="020F0502020204030204" pitchFamily="34" charset="0"/>
              </a:rPr>
              <a:t>Плътност на дифузния ток от дупки</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C3250E4-8DA9-9403-1414-5228A981D23F}"/>
              </a:ext>
            </a:extLst>
          </p:cNvPr>
          <p:cNvSpPr txBox="1"/>
          <p:nvPr/>
        </p:nvSpPr>
        <p:spPr>
          <a:xfrm>
            <a:off x="5807968" y="3995960"/>
            <a:ext cx="4956269" cy="369332"/>
          </a:xfrm>
          <a:prstGeom prst="rect">
            <a:avLst/>
          </a:prstGeom>
          <a:noFill/>
        </p:spPr>
        <p:txBody>
          <a:bodyPr wrap="square">
            <a:spAutoFit/>
          </a:bodyPr>
          <a:lstStyle/>
          <a:p>
            <a:r>
              <a:rPr lang="bg-BG" sz="1800" dirty="0">
                <a:latin typeface="Calibri" panose="020F0502020204030204" pitchFamily="34" charset="0"/>
                <a:ea typeface="Calibri" panose="020F0502020204030204" pitchFamily="34" charset="0"/>
                <a:cs typeface="Calibri" panose="020F0502020204030204" pitchFamily="34" charset="0"/>
              </a:rPr>
              <a:t>Плътност на дифузния ток от електрони</a:t>
            </a:r>
            <a:endParaRPr lang="en-US"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5594BA-9235-6AE6-43AD-0618C82E7388}"/>
                  </a:ext>
                </a:extLst>
              </p:cNvPr>
              <p:cNvSpPr txBox="1"/>
              <p:nvPr/>
            </p:nvSpPr>
            <p:spPr>
              <a:xfrm>
                <a:off x="6846032" y="1631411"/>
                <a:ext cx="6408712" cy="1200329"/>
              </a:xfrm>
              <a:prstGeom prst="rect">
                <a:avLst/>
              </a:prstGeom>
              <a:noFill/>
            </p:spPr>
            <p:txBody>
              <a:bodyPr wrap="square" rtlCol="0">
                <a:spAutoFit/>
              </a:bodyPr>
              <a:lstStyle/>
              <a:p>
                <a:endParaRPr lang="bg-BG"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D – </a:t>
                </a:r>
                <a:r>
                  <a:rPr lang="bg-BG" dirty="0">
                    <a:cs typeface="Times New Roman" panose="02020603050405020304" pitchFamily="18" charset="0"/>
                  </a:rPr>
                  <a:t>коефициент на дифузия</a:t>
                </a:r>
                <a:endParaRPr lang="bg-BG" i="1" dirty="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q – </a:t>
                </a:r>
                <a:r>
                  <a:rPr lang="bg-BG" dirty="0">
                    <a:cs typeface="Times New Roman" panose="02020603050405020304" pitchFamily="18" charset="0"/>
                  </a:rPr>
                  <a:t>заряд на електрона</a:t>
                </a:r>
                <a:r>
                  <a:rPr lang="en-US" dirty="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 1.6 x 10</a:t>
                </a:r>
                <a:r>
                  <a:rPr lang="en-US" i="1" baseline="30000" dirty="0">
                    <a:latin typeface="Times New Roman" panose="02020603050405020304" pitchFamily="18" charset="0"/>
                    <a:cs typeface="Times New Roman" panose="02020603050405020304" pitchFamily="18" charset="0"/>
                  </a:rPr>
                  <a:t>-19</a:t>
                </a:r>
                <a:r>
                  <a:rPr lang="en-US" i="1" dirty="0">
                    <a:latin typeface="Times New Roman" panose="02020603050405020304" pitchFamily="18" charset="0"/>
                    <a:cs typeface="Times New Roman" panose="02020603050405020304" pitchFamily="18" charset="0"/>
                  </a:rPr>
                  <a:t> C (</a:t>
                </a:r>
                <a:r>
                  <a:rPr lang="bg-BG" i="1" dirty="0">
                    <a:latin typeface="Times New Roman" panose="02020603050405020304" pitchFamily="18" charset="0"/>
                    <a:cs typeface="Times New Roman" panose="02020603050405020304" pitchFamily="18" charset="0"/>
                  </a:rPr>
                  <a:t>Кулони)</a:t>
                </a:r>
              </a:p>
              <a:p>
                <a14:m>
                  <m:oMath xmlns:m="http://schemas.openxmlformats.org/officeDocument/2006/math">
                    <m:r>
                      <a:rPr lang="en-US" sz="1800" b="0" i="1" smtClean="0">
                        <a:latin typeface="Cambria Math" panose="02040503050406030204" pitchFamily="18" charset="0"/>
                        <a:ea typeface="Cambria Math" panose="02040503050406030204" pitchFamily="18" charset="0"/>
                      </a:rPr>
                      <m:t>𝜚</m:t>
                    </m:r>
                  </m:oMath>
                </a14:m>
                <a:r>
                  <a:rPr lang="en-US" i="1" dirty="0">
                    <a:latin typeface="Times New Roman" panose="02020603050405020304" pitchFamily="18" charset="0"/>
                    <a:cs typeface="Times New Roman" panose="02020603050405020304" pitchFamily="18" charset="0"/>
                  </a:rPr>
                  <a:t> – </a:t>
                </a:r>
                <a:r>
                  <a:rPr lang="bg-BG" dirty="0">
                    <a:cs typeface="Times New Roman" panose="02020603050405020304" pitchFamily="18" charset="0"/>
                  </a:rPr>
                  <a:t>концентрация на токоносителите</a:t>
                </a:r>
                <a:endParaRPr lang="en-US" dirty="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55594BA-9235-6AE6-43AD-0618C82E7388}"/>
                  </a:ext>
                </a:extLst>
              </p:cNvPr>
              <p:cNvSpPr txBox="1">
                <a:spLocks noRot="1" noChangeAspect="1" noMove="1" noResize="1" noEditPoints="1" noAdjustHandles="1" noChangeArrowheads="1" noChangeShapeType="1" noTextEdit="1"/>
              </p:cNvSpPr>
              <p:nvPr/>
            </p:nvSpPr>
            <p:spPr>
              <a:xfrm>
                <a:off x="6846032" y="1631411"/>
                <a:ext cx="6408712" cy="1200329"/>
              </a:xfrm>
              <a:prstGeom prst="rect">
                <a:avLst/>
              </a:prstGeom>
              <a:blipFill>
                <a:blip r:embed="rId7"/>
                <a:stretch>
                  <a:fillRect l="-761" b="-7107"/>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4C6B0E-96A5-0AE0-5F37-C525E0543345}"/>
                  </a:ext>
                </a:extLst>
              </p:cNvPr>
              <p:cNvSpPr txBox="1"/>
              <p:nvPr/>
            </p:nvSpPr>
            <p:spPr>
              <a:xfrm>
                <a:off x="1339056" y="1892460"/>
                <a:ext cx="6097464" cy="7936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bg-BG"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𝐽</m:t>
                          </m:r>
                        </m:e>
                        <m:sub>
                          <m:r>
                            <a:rPr lang="en-US" sz="2400" b="0" i="1" smtClean="0">
                              <a:latin typeface="Cambria Math" panose="02040503050406030204" pitchFamily="18" charset="0"/>
                              <a:cs typeface="Times New Roman" panose="02020603050405020304" pitchFamily="18" charset="0"/>
                            </a:rPr>
                            <m:t>𝐷</m:t>
                          </m:r>
                        </m:sub>
                      </m:sSub>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𝑞𝐷</m:t>
                      </m:r>
                      <m:f>
                        <m:fPr>
                          <m:ctrlPr>
                            <a:rPr lang="en-US" sz="2400" b="0" i="1" smtClean="0">
                              <a:latin typeface="Cambria Math" panose="02040503050406030204" pitchFamily="18" charset="0"/>
                              <a:cs typeface="Times New Roman" panose="02020603050405020304" pitchFamily="18" charset="0"/>
                            </a:rPr>
                          </m:ctrlPr>
                        </m:fPr>
                        <m:num>
                          <m:r>
                            <a:rPr lang="en-US" sz="2400" b="0" i="1" smtClean="0">
                              <a:latin typeface="Cambria Math" panose="02040503050406030204" pitchFamily="18" charset="0"/>
                              <a:cs typeface="Times New Roman" panose="02020603050405020304" pitchFamily="18" charset="0"/>
                            </a:rPr>
                            <m:t>𝑑</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𝜚</m:t>
                          </m:r>
                        </m:num>
                        <m:den>
                          <m:r>
                            <a:rPr lang="en-US" sz="2400" b="0" i="1" smtClean="0">
                              <a:latin typeface="Cambria Math" panose="02040503050406030204" pitchFamily="18" charset="0"/>
                              <a:cs typeface="Times New Roman" panose="02020603050405020304" pitchFamily="18" charset="0"/>
                            </a:rPr>
                            <m:t>𝑑𝑥</m:t>
                          </m:r>
                        </m:den>
                      </m:f>
                    </m:oMath>
                  </m:oMathPara>
                </a14:m>
                <a:endParaRPr lang="bg-BG" sz="2400" dirty="0"/>
              </a:p>
            </p:txBody>
          </p:sp>
        </mc:Choice>
        <mc:Fallback xmlns="">
          <p:sp>
            <p:nvSpPr>
              <p:cNvPr id="13" name="TextBox 12">
                <a:extLst>
                  <a:ext uri="{FF2B5EF4-FFF2-40B4-BE49-F238E27FC236}">
                    <a16:creationId xmlns:a16="http://schemas.microsoft.com/office/drawing/2014/main" id="{124C6B0E-96A5-0AE0-5F37-C525E0543345}"/>
                  </a:ext>
                </a:extLst>
              </p:cNvPr>
              <p:cNvSpPr txBox="1">
                <a:spLocks noRot="1" noChangeAspect="1" noMove="1" noResize="1" noEditPoints="1" noAdjustHandles="1" noChangeArrowheads="1" noChangeShapeType="1" noTextEdit="1"/>
              </p:cNvSpPr>
              <p:nvPr/>
            </p:nvSpPr>
            <p:spPr>
              <a:xfrm>
                <a:off x="1339056" y="1892460"/>
                <a:ext cx="6097464" cy="793615"/>
              </a:xfrm>
              <a:prstGeom prst="rect">
                <a:avLst/>
              </a:prstGeom>
              <a:blipFill>
                <a:blip r:embed="rId8"/>
                <a:stretch>
                  <a:fillRect/>
                </a:stretch>
              </a:blipFill>
            </p:spPr>
            <p:txBody>
              <a:bodyPr/>
              <a:lstStyle/>
              <a:p>
                <a:r>
                  <a:rPr lang="bg-BG">
                    <a:noFill/>
                  </a:rPr>
                  <a:t> </a:t>
                </a:r>
              </a:p>
            </p:txBody>
          </p:sp>
        </mc:Fallback>
      </mc:AlternateContent>
      <p:sp>
        <p:nvSpPr>
          <p:cNvPr id="4" name="Rectangle 2">
            <a:extLst>
              <a:ext uri="{FF2B5EF4-FFF2-40B4-BE49-F238E27FC236}">
                <a16:creationId xmlns:a16="http://schemas.microsoft.com/office/drawing/2014/main" id="{B4CE5E83-F8CC-DF15-C634-C480D0FA8EB1}"/>
              </a:ext>
            </a:extLst>
          </p:cNvPr>
          <p:cNvSpPr txBox="1">
            <a:spLocks noChangeArrowheads="1"/>
          </p:cNvSpPr>
          <p:nvPr/>
        </p:nvSpPr>
        <p:spPr>
          <a:xfrm>
            <a:off x="1104563" y="0"/>
            <a:ext cx="9563437" cy="54137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bg-BG" sz="2400" dirty="0"/>
              <a:t>Движение на токоносителите в резултат на разлика в концентрациите</a:t>
            </a:r>
            <a:endParaRPr lang="en-US" sz="2400" kern="1200" dirty="0">
              <a:solidFill>
                <a:srgbClr val="0038A8"/>
              </a:solidFill>
              <a:cs typeface="Arial" panose="020B0604020202020204" pitchFamily="34" charset="0"/>
            </a:endParaRPr>
          </a:p>
        </p:txBody>
      </p:sp>
    </p:spTree>
    <p:extLst>
      <p:ext uri="{BB962C8B-B14F-4D97-AF65-F5344CB8AC3E}">
        <p14:creationId xmlns:p14="http://schemas.microsoft.com/office/powerpoint/2010/main" val="2855010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60F4A498-EDE8-729B-813E-88413E0AC90C}"/>
              </a:ext>
            </a:extLst>
          </p:cNvPr>
          <p:cNvGraphicFramePr>
            <a:graphicFrameLocks noGrp="1"/>
          </p:cNvGraphicFramePr>
          <p:nvPr>
            <p:extLst>
              <p:ext uri="{D42A27DB-BD31-4B8C-83A1-F6EECF244321}">
                <p14:modId xmlns:p14="http://schemas.microsoft.com/office/powerpoint/2010/main" val="3968359724"/>
              </p:ext>
            </p:extLst>
          </p:nvPr>
        </p:nvGraphicFramePr>
        <p:xfrm>
          <a:off x="416488" y="2089426"/>
          <a:ext cx="10729191" cy="1483360"/>
        </p:xfrm>
        <a:graphic>
          <a:graphicData uri="http://schemas.openxmlformats.org/drawingml/2006/table">
            <a:tbl>
              <a:tblPr firstRow="1" bandRow="1">
                <a:tableStyleId>{9D7B26C5-4107-4FEC-AEDC-1716B250A1EF}</a:tableStyleId>
              </a:tblPr>
              <a:tblGrid>
                <a:gridCol w="2232248">
                  <a:extLst>
                    <a:ext uri="{9D8B030D-6E8A-4147-A177-3AD203B41FA5}">
                      <a16:colId xmlns:a16="http://schemas.microsoft.com/office/drawing/2014/main" val="2358856830"/>
                    </a:ext>
                  </a:extLst>
                </a:gridCol>
                <a:gridCol w="3550056">
                  <a:extLst>
                    <a:ext uri="{9D8B030D-6E8A-4147-A177-3AD203B41FA5}">
                      <a16:colId xmlns:a16="http://schemas.microsoft.com/office/drawing/2014/main" val="2529750075"/>
                    </a:ext>
                  </a:extLst>
                </a:gridCol>
                <a:gridCol w="4946887">
                  <a:extLst>
                    <a:ext uri="{9D8B030D-6E8A-4147-A177-3AD203B41FA5}">
                      <a16:colId xmlns:a16="http://schemas.microsoft.com/office/drawing/2014/main" val="3863954544"/>
                    </a:ext>
                  </a:extLst>
                </a:gridCol>
              </a:tblGrid>
              <a:tr h="370840">
                <a:tc>
                  <a:txBody>
                    <a:bodyPr/>
                    <a:lstStyle/>
                    <a:p>
                      <a:endParaRPr lang="en-US" dirty="0">
                        <a:solidFill>
                          <a:schemeClr val="tx1"/>
                        </a:solidFill>
                      </a:endParaRPr>
                    </a:p>
                  </a:txBody>
                  <a:tcPr/>
                </a:tc>
                <a:tc>
                  <a:txBody>
                    <a:bodyPr/>
                    <a:lstStyle/>
                    <a:p>
                      <a:r>
                        <a:rPr lang="bg-BG" dirty="0" err="1">
                          <a:solidFill>
                            <a:schemeClr val="tx1"/>
                          </a:solidFill>
                        </a:rPr>
                        <a:t>Дрейфов</a:t>
                      </a:r>
                      <a:r>
                        <a:rPr lang="bg-BG" dirty="0">
                          <a:solidFill>
                            <a:schemeClr val="tx1"/>
                          </a:solidFill>
                        </a:rPr>
                        <a:t> ток</a:t>
                      </a:r>
                      <a:endParaRPr lang="en-US" dirty="0">
                        <a:solidFill>
                          <a:schemeClr val="tx1"/>
                        </a:solidFill>
                      </a:endParaRPr>
                    </a:p>
                  </a:txBody>
                  <a:tcPr/>
                </a:tc>
                <a:tc>
                  <a:txBody>
                    <a:bodyPr/>
                    <a:lstStyle/>
                    <a:p>
                      <a:r>
                        <a:rPr lang="bg-BG" dirty="0">
                          <a:solidFill>
                            <a:schemeClr val="tx1"/>
                          </a:solidFill>
                        </a:rPr>
                        <a:t>Дифузен ток</a:t>
                      </a:r>
                      <a:endParaRPr lang="en-US" dirty="0">
                        <a:solidFill>
                          <a:schemeClr val="tx1"/>
                        </a:solidFill>
                      </a:endParaRPr>
                    </a:p>
                  </a:txBody>
                  <a:tcPr/>
                </a:tc>
                <a:extLst>
                  <a:ext uri="{0D108BD9-81ED-4DB2-BD59-A6C34878D82A}">
                    <a16:rowId xmlns:a16="http://schemas.microsoft.com/office/drawing/2014/main" val="781800745"/>
                  </a:ext>
                </a:extLst>
              </a:tr>
              <a:tr h="370840">
                <a:tc>
                  <a:txBody>
                    <a:bodyPr/>
                    <a:lstStyle/>
                    <a:p>
                      <a:r>
                        <a:rPr lang="bg-BG" dirty="0">
                          <a:solidFill>
                            <a:schemeClr val="tx1"/>
                          </a:solidFill>
                        </a:rPr>
                        <a:t>Причинява се от</a:t>
                      </a:r>
                      <a:endParaRPr lang="en-US" dirty="0">
                        <a:solidFill>
                          <a:schemeClr val="tx1"/>
                        </a:solidFill>
                      </a:endParaRPr>
                    </a:p>
                  </a:txBody>
                  <a:tcPr/>
                </a:tc>
                <a:tc>
                  <a:txBody>
                    <a:bodyPr/>
                    <a:lstStyle/>
                    <a:p>
                      <a:r>
                        <a:rPr lang="bg-BG" dirty="0">
                          <a:solidFill>
                            <a:schemeClr val="tx1"/>
                          </a:solidFill>
                        </a:rPr>
                        <a:t>Електрическо поле</a:t>
                      </a:r>
                      <a:endParaRPr lang="en-US" dirty="0">
                        <a:solidFill>
                          <a:schemeClr val="tx1"/>
                        </a:solidFill>
                      </a:endParaRPr>
                    </a:p>
                  </a:txBody>
                  <a:tcPr/>
                </a:tc>
                <a:tc>
                  <a:txBody>
                    <a:bodyPr/>
                    <a:lstStyle/>
                    <a:p>
                      <a:r>
                        <a:rPr lang="bg-BG" dirty="0">
                          <a:solidFill>
                            <a:schemeClr val="tx1"/>
                          </a:solidFill>
                        </a:rPr>
                        <a:t>Разлика в концентрацията на </a:t>
                      </a:r>
                      <a:r>
                        <a:rPr lang="bg-BG" dirty="0" err="1">
                          <a:solidFill>
                            <a:schemeClr val="tx1"/>
                          </a:solidFill>
                        </a:rPr>
                        <a:t>токоносителите</a:t>
                      </a:r>
                      <a:endParaRPr lang="en-US" dirty="0">
                        <a:solidFill>
                          <a:schemeClr val="tx1"/>
                        </a:solidFill>
                      </a:endParaRPr>
                    </a:p>
                  </a:txBody>
                  <a:tcPr/>
                </a:tc>
                <a:extLst>
                  <a:ext uri="{0D108BD9-81ED-4DB2-BD59-A6C34878D82A}">
                    <a16:rowId xmlns:a16="http://schemas.microsoft.com/office/drawing/2014/main" val="2225455745"/>
                  </a:ext>
                </a:extLst>
              </a:tr>
              <a:tr h="370840">
                <a:tc>
                  <a:txBody>
                    <a:bodyPr/>
                    <a:lstStyle/>
                    <a:p>
                      <a:r>
                        <a:rPr lang="bg-BG" dirty="0">
                          <a:solidFill>
                            <a:schemeClr val="tx1"/>
                          </a:solidFill>
                        </a:rPr>
                        <a:t>Посока на тока</a:t>
                      </a:r>
                      <a:endParaRPr lang="en-US" dirty="0">
                        <a:solidFill>
                          <a:schemeClr val="tx1"/>
                        </a:solidFill>
                      </a:endParaRPr>
                    </a:p>
                  </a:txBody>
                  <a:tcPr/>
                </a:tc>
                <a:tc>
                  <a:txBody>
                    <a:bodyPr/>
                    <a:lstStyle/>
                    <a:p>
                      <a:r>
                        <a:rPr lang="bg-BG" dirty="0">
                          <a:solidFill>
                            <a:schemeClr val="tx1"/>
                          </a:solidFill>
                        </a:rPr>
                        <a:t>Посоката на електрическото поле</a:t>
                      </a:r>
                      <a:endParaRPr lang="en-US" dirty="0">
                        <a:solidFill>
                          <a:schemeClr val="tx1"/>
                        </a:solidFill>
                      </a:endParaRPr>
                    </a:p>
                  </a:txBody>
                  <a:tcPr/>
                </a:tc>
                <a:tc>
                  <a:txBody>
                    <a:bodyPr/>
                    <a:lstStyle/>
                    <a:p>
                      <a:r>
                        <a:rPr lang="bg-BG" dirty="0">
                          <a:solidFill>
                            <a:schemeClr val="tx1"/>
                          </a:solidFill>
                        </a:rPr>
                        <a:t>Градиента на концентрация на </a:t>
                      </a:r>
                      <a:r>
                        <a:rPr lang="bg-BG" dirty="0" err="1">
                          <a:solidFill>
                            <a:schemeClr val="tx1"/>
                          </a:solidFill>
                        </a:rPr>
                        <a:t>токоносителите</a:t>
                      </a:r>
                      <a:endParaRPr lang="en-US" dirty="0">
                        <a:solidFill>
                          <a:schemeClr val="tx1"/>
                        </a:solidFill>
                      </a:endParaRPr>
                    </a:p>
                  </a:txBody>
                  <a:tcPr/>
                </a:tc>
                <a:extLst>
                  <a:ext uri="{0D108BD9-81ED-4DB2-BD59-A6C34878D82A}">
                    <a16:rowId xmlns:a16="http://schemas.microsoft.com/office/drawing/2014/main" val="3660440597"/>
                  </a:ext>
                </a:extLst>
              </a:tr>
              <a:tr h="370840">
                <a:tc>
                  <a:txBody>
                    <a:bodyPr/>
                    <a:lstStyle/>
                    <a:p>
                      <a:r>
                        <a:rPr lang="bg-BG" dirty="0">
                          <a:solidFill>
                            <a:schemeClr val="tx1"/>
                          </a:solidFill>
                        </a:rPr>
                        <a:t>Закони</a:t>
                      </a:r>
                      <a:endParaRPr lang="en-US" dirty="0">
                        <a:solidFill>
                          <a:schemeClr val="tx1"/>
                        </a:solidFill>
                      </a:endParaRPr>
                    </a:p>
                  </a:txBody>
                  <a:tcPr/>
                </a:tc>
                <a:tc>
                  <a:txBody>
                    <a:bodyPr/>
                    <a:lstStyle/>
                    <a:p>
                      <a:r>
                        <a:rPr lang="bg-BG" dirty="0">
                          <a:solidFill>
                            <a:schemeClr val="tx1"/>
                          </a:solidFill>
                        </a:rPr>
                        <a:t>Закон на Ом </a:t>
                      </a:r>
                      <a:endParaRPr lang="en-US" dirty="0">
                        <a:solidFill>
                          <a:schemeClr val="tx1"/>
                        </a:solidFill>
                      </a:endParaRPr>
                    </a:p>
                  </a:txBody>
                  <a:tcPr/>
                </a:tc>
                <a:tc>
                  <a:txBody>
                    <a:bodyPr/>
                    <a:lstStyle/>
                    <a:p>
                      <a:r>
                        <a:rPr lang="bg-BG" dirty="0">
                          <a:solidFill>
                            <a:schemeClr val="tx1"/>
                          </a:solidFill>
                        </a:rPr>
                        <a:t>Закон на </a:t>
                      </a:r>
                      <a:r>
                        <a:rPr lang="bg-BG" dirty="0" err="1">
                          <a:solidFill>
                            <a:schemeClr val="tx1"/>
                          </a:solidFill>
                        </a:rPr>
                        <a:t>Фик</a:t>
                      </a:r>
                      <a:endParaRPr lang="en-US" dirty="0">
                        <a:solidFill>
                          <a:schemeClr val="tx1"/>
                        </a:solidFill>
                      </a:endParaRPr>
                    </a:p>
                  </a:txBody>
                  <a:tcPr/>
                </a:tc>
                <a:extLst>
                  <a:ext uri="{0D108BD9-81ED-4DB2-BD59-A6C34878D82A}">
                    <a16:rowId xmlns:a16="http://schemas.microsoft.com/office/drawing/2014/main" val="2596030552"/>
                  </a:ext>
                </a:extLst>
              </a:tr>
            </a:tbl>
          </a:graphicData>
        </a:graphic>
      </p:graphicFrame>
      <p:sp>
        <p:nvSpPr>
          <p:cNvPr id="2" name="Rectangle 2">
            <a:extLst>
              <a:ext uri="{FF2B5EF4-FFF2-40B4-BE49-F238E27FC236}">
                <a16:creationId xmlns:a16="http://schemas.microsoft.com/office/drawing/2014/main" id="{55FF6EC1-2AFD-4CC3-ABCB-B700E68F3E0B}"/>
              </a:ext>
            </a:extLst>
          </p:cNvPr>
          <p:cNvSpPr txBox="1">
            <a:spLocks noChangeArrowheads="1"/>
          </p:cNvSpPr>
          <p:nvPr/>
        </p:nvSpPr>
        <p:spPr>
          <a:xfrm>
            <a:off x="1104563" y="0"/>
            <a:ext cx="9563437" cy="54137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bg-BG" sz="2400" dirty="0"/>
              <a:t>Резюме</a:t>
            </a:r>
            <a:endParaRPr lang="en-US" sz="2400" kern="1200" dirty="0">
              <a:solidFill>
                <a:srgbClr val="0038A8"/>
              </a:solidFill>
              <a:cs typeface="Arial" panose="020B0604020202020204" pitchFamily="34" charset="0"/>
            </a:endParaRPr>
          </a:p>
        </p:txBody>
      </p:sp>
      <p:graphicFrame>
        <p:nvGraphicFramePr>
          <p:cNvPr id="3" name="Object 2">
            <a:extLst>
              <a:ext uri="{FF2B5EF4-FFF2-40B4-BE49-F238E27FC236}">
                <a16:creationId xmlns:a16="http://schemas.microsoft.com/office/drawing/2014/main" id="{303216DC-9BA3-6A13-3A58-AD58BEF62EDD}"/>
              </a:ext>
            </a:extLst>
          </p:cNvPr>
          <p:cNvGraphicFramePr>
            <a:graphicFrameLocks noChangeAspect="1"/>
          </p:cNvGraphicFramePr>
          <p:nvPr>
            <p:extLst>
              <p:ext uri="{D42A27DB-BD31-4B8C-83A1-F6EECF244321}">
                <p14:modId xmlns:p14="http://schemas.microsoft.com/office/powerpoint/2010/main" val="4235070871"/>
              </p:ext>
            </p:extLst>
          </p:nvPr>
        </p:nvGraphicFramePr>
        <p:xfrm>
          <a:off x="2770674" y="4319377"/>
          <a:ext cx="4648200" cy="885825"/>
        </p:xfrm>
        <a:graphic>
          <a:graphicData uri="http://schemas.openxmlformats.org/presentationml/2006/ole">
            <mc:AlternateContent xmlns:mc="http://schemas.openxmlformats.org/markup-compatibility/2006">
              <mc:Choice xmlns:v="urn:schemas-microsoft-com:vml" Requires="v">
                <p:oleObj name="Equation" r:id="rId3" imgW="2082800" imgH="393700" progId="Equation.3">
                  <p:embed/>
                </p:oleObj>
              </mc:Choice>
              <mc:Fallback>
                <p:oleObj name="Equation" r:id="rId3" imgW="2082800" imgH="3937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674" y="4319377"/>
                        <a:ext cx="46482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a:extLst>
              <a:ext uri="{FF2B5EF4-FFF2-40B4-BE49-F238E27FC236}">
                <a16:creationId xmlns:a16="http://schemas.microsoft.com/office/drawing/2014/main" id="{6B2E2250-F6BC-9CAC-7050-1C772A379B99}"/>
              </a:ext>
            </a:extLst>
          </p:cNvPr>
          <p:cNvGraphicFramePr>
            <a:graphicFrameLocks noChangeAspect="1"/>
          </p:cNvGraphicFramePr>
          <p:nvPr>
            <p:extLst>
              <p:ext uri="{D42A27DB-BD31-4B8C-83A1-F6EECF244321}">
                <p14:modId xmlns:p14="http://schemas.microsoft.com/office/powerpoint/2010/main" val="1606858542"/>
              </p:ext>
            </p:extLst>
          </p:nvPr>
        </p:nvGraphicFramePr>
        <p:xfrm>
          <a:off x="2861161" y="5391931"/>
          <a:ext cx="4546600" cy="849312"/>
        </p:xfrm>
        <a:graphic>
          <a:graphicData uri="http://schemas.openxmlformats.org/presentationml/2006/ole">
            <mc:AlternateContent xmlns:mc="http://schemas.openxmlformats.org/markup-compatibility/2006">
              <mc:Choice xmlns:v="urn:schemas-microsoft-com:vml" Requires="v">
                <p:oleObj name="Equation" r:id="rId5" imgW="2120760" imgH="393480" progId="Equation.3">
                  <p:embed/>
                </p:oleObj>
              </mc:Choice>
              <mc:Fallback>
                <p:oleObj name="Equation" r:id="rId5" imgW="2120760" imgH="393480" progId="Equation.3">
                  <p:embed/>
                  <p:pic>
                    <p:nvPicPr>
                      <p:cNvPr id="7" name="Object 6"/>
                      <p:cNvPicPr>
                        <a:picLocks noChangeAspect="1" noChangeArrowheads="1"/>
                      </p:cNvPicPr>
                      <p:nvPr/>
                    </p:nvPicPr>
                    <p:blipFill>
                      <a:blip r:embed="rId6"/>
                      <a:srcRect/>
                      <a:stretch>
                        <a:fillRect/>
                      </a:stretch>
                    </p:blipFill>
                    <p:spPr bwMode="auto">
                      <a:xfrm>
                        <a:off x="2861161" y="5391931"/>
                        <a:ext cx="454660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B645B54A-BB75-A9B4-79EC-5D87EEEF03E6}"/>
              </a:ext>
            </a:extLst>
          </p:cNvPr>
          <p:cNvSpPr txBox="1"/>
          <p:nvPr/>
        </p:nvSpPr>
        <p:spPr>
          <a:xfrm>
            <a:off x="307496" y="948103"/>
            <a:ext cx="10809860" cy="646331"/>
          </a:xfrm>
          <a:prstGeom prst="rect">
            <a:avLst/>
          </a:prstGeom>
          <a:noFill/>
        </p:spPr>
        <p:txBody>
          <a:bodyPr wrap="square">
            <a:spAutoFit/>
          </a:bodyPr>
          <a:lstStyle/>
          <a:p>
            <a:pPr>
              <a:spcBef>
                <a:spcPct val="50000"/>
              </a:spcBef>
            </a:pPr>
            <a:r>
              <a:rPr lang="bg-BG" sz="1800" i="0" dirty="0"/>
              <a:t>Токоносителите могат да се движат чрез дрейф и дифузия и да формират съответно дрейфова и дифузионни съставки на тока. </a:t>
            </a:r>
            <a:endParaRPr lang="en-US" sz="1800" i="0" dirty="0"/>
          </a:p>
        </p:txBody>
      </p:sp>
    </p:spTree>
    <p:extLst>
      <p:ext uri="{BB962C8B-B14F-4D97-AF65-F5344CB8AC3E}">
        <p14:creationId xmlns:p14="http://schemas.microsoft.com/office/powerpoint/2010/main" val="2200961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veral metal objects with round circles&#10;&#10;AI-generated content may be incorrect.">
            <a:extLst>
              <a:ext uri="{FF2B5EF4-FFF2-40B4-BE49-F238E27FC236}">
                <a16:creationId xmlns:a16="http://schemas.microsoft.com/office/drawing/2014/main" id="{E47DB4E8-2418-B3CA-4E1D-256CC51FE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80" y="552520"/>
            <a:ext cx="5129259" cy="3295549"/>
          </a:xfrm>
          <a:prstGeom prst="rect">
            <a:avLst/>
          </a:prstGeom>
        </p:spPr>
      </p:pic>
      <p:sp>
        <p:nvSpPr>
          <p:cNvPr id="4" name="TextBox 3">
            <a:extLst>
              <a:ext uri="{FF2B5EF4-FFF2-40B4-BE49-F238E27FC236}">
                <a16:creationId xmlns:a16="http://schemas.microsoft.com/office/drawing/2014/main" id="{98BC127B-9B46-184A-7EA5-D7EEE97C0FFA}"/>
              </a:ext>
            </a:extLst>
          </p:cNvPr>
          <p:cNvSpPr txBox="1"/>
          <p:nvPr/>
        </p:nvSpPr>
        <p:spPr>
          <a:xfrm>
            <a:off x="639060" y="478241"/>
            <a:ext cx="3635932" cy="369332"/>
          </a:xfrm>
          <a:prstGeom prst="rect">
            <a:avLst/>
          </a:prstGeom>
          <a:noFill/>
        </p:spPr>
        <p:txBody>
          <a:bodyPr wrap="none" rtlCol="0">
            <a:spAutoFit/>
          </a:bodyPr>
          <a:lstStyle/>
          <a:p>
            <a:r>
              <a:rPr lang="bg-BG" dirty="0"/>
              <a:t>Силициев монокристал и пластини</a:t>
            </a:r>
          </a:p>
        </p:txBody>
      </p:sp>
      <p:pic>
        <p:nvPicPr>
          <p:cNvPr id="6" name="Picture 5" descr="A person holding a wafer&#10;&#10;AI-generated content may be incorrect.">
            <a:extLst>
              <a:ext uri="{FF2B5EF4-FFF2-40B4-BE49-F238E27FC236}">
                <a16:creationId xmlns:a16="http://schemas.microsoft.com/office/drawing/2014/main" id="{18DF0544-7260-2F4D-F91B-F28B8FA52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44243"/>
            <a:ext cx="4653312" cy="3102208"/>
          </a:xfrm>
          <a:prstGeom prst="rect">
            <a:avLst/>
          </a:prstGeom>
        </p:spPr>
      </p:pic>
      <p:sp>
        <p:nvSpPr>
          <p:cNvPr id="7" name="TextBox 6">
            <a:extLst>
              <a:ext uri="{FF2B5EF4-FFF2-40B4-BE49-F238E27FC236}">
                <a16:creationId xmlns:a16="http://schemas.microsoft.com/office/drawing/2014/main" id="{34D3372D-E9F0-C29C-9DBA-4430D9BE10AE}"/>
              </a:ext>
            </a:extLst>
          </p:cNvPr>
          <p:cNvSpPr txBox="1"/>
          <p:nvPr/>
        </p:nvSpPr>
        <p:spPr>
          <a:xfrm>
            <a:off x="6221215" y="367854"/>
            <a:ext cx="4212435" cy="369332"/>
          </a:xfrm>
          <a:prstGeom prst="rect">
            <a:avLst/>
          </a:prstGeom>
          <a:noFill/>
        </p:spPr>
        <p:txBody>
          <a:bodyPr wrap="none" rtlCol="0">
            <a:spAutoFit/>
          </a:bodyPr>
          <a:lstStyle/>
          <a:p>
            <a:r>
              <a:rPr lang="bg-BG" dirty="0"/>
              <a:t>Силициеви пластини с интегрални схеми</a:t>
            </a:r>
          </a:p>
        </p:txBody>
      </p:sp>
      <p:pic>
        <p:nvPicPr>
          <p:cNvPr id="13" name="Picture 12" descr="A person holding a wafer&#10;&#10;AI-generated content may be incorrect.">
            <a:extLst>
              <a:ext uri="{FF2B5EF4-FFF2-40B4-BE49-F238E27FC236}">
                <a16:creationId xmlns:a16="http://schemas.microsoft.com/office/drawing/2014/main" id="{F6365065-9206-AFAE-ADBD-36BF2E4ED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532" y="4253508"/>
            <a:ext cx="3440633" cy="2293755"/>
          </a:xfrm>
          <a:prstGeom prst="rect">
            <a:avLst/>
          </a:prstGeom>
        </p:spPr>
      </p:pic>
      <p:pic>
        <p:nvPicPr>
          <p:cNvPr id="15" name="Picture 14" descr="A graph of a graph with numbers and a bar chart&#10;&#10;AI-generated content may be incorrect.">
            <a:extLst>
              <a:ext uri="{FF2B5EF4-FFF2-40B4-BE49-F238E27FC236}">
                <a16:creationId xmlns:a16="http://schemas.microsoft.com/office/drawing/2014/main" id="{AF9CCAB4-6CCE-F342-98F2-4D98BCE0F1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6831" y="3884114"/>
            <a:ext cx="4572638" cy="2715004"/>
          </a:xfrm>
          <a:prstGeom prst="rect">
            <a:avLst/>
          </a:prstGeom>
        </p:spPr>
      </p:pic>
    </p:spTree>
    <p:extLst>
      <p:ext uri="{BB962C8B-B14F-4D97-AF65-F5344CB8AC3E}">
        <p14:creationId xmlns:p14="http://schemas.microsoft.com/office/powerpoint/2010/main" val="45385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A51945-39C6-86D7-CA3F-A710C38B01CC}"/>
              </a:ext>
            </a:extLst>
          </p:cNvPr>
          <p:cNvSpPr>
            <a:spLocks noGrp="1"/>
          </p:cNvSpPr>
          <p:nvPr>
            <p:ph type="title"/>
          </p:nvPr>
        </p:nvSpPr>
        <p:spPr>
          <a:xfrm>
            <a:off x="0" y="0"/>
            <a:ext cx="10972800" cy="634082"/>
          </a:xfrm>
        </p:spPr>
        <p:txBody>
          <a:bodyPr/>
          <a:lstStyle/>
          <a:p>
            <a:r>
              <a:rPr lang="bg-BG" sz="2400" dirty="0">
                <a:latin typeface="+mn-lt"/>
              </a:rPr>
              <a:t>Мрежа – пренос на данни</a:t>
            </a:r>
          </a:p>
        </p:txBody>
      </p:sp>
      <p:sp>
        <p:nvSpPr>
          <p:cNvPr id="2" name="TextBox 1">
            <a:extLst>
              <a:ext uri="{FF2B5EF4-FFF2-40B4-BE49-F238E27FC236}">
                <a16:creationId xmlns:a16="http://schemas.microsoft.com/office/drawing/2014/main" id="{E8C5209F-DDF6-82BD-C127-892590DEBD6A}"/>
              </a:ext>
            </a:extLst>
          </p:cNvPr>
          <p:cNvSpPr txBox="1"/>
          <p:nvPr/>
        </p:nvSpPr>
        <p:spPr>
          <a:xfrm>
            <a:off x="609600" y="917134"/>
            <a:ext cx="3063403" cy="923330"/>
          </a:xfrm>
          <a:prstGeom prst="rect">
            <a:avLst/>
          </a:prstGeom>
          <a:noFill/>
        </p:spPr>
        <p:txBody>
          <a:bodyPr wrap="none" rtlCol="0">
            <a:spAutoFit/>
          </a:bodyPr>
          <a:lstStyle/>
          <a:p>
            <a:r>
              <a:rPr lang="bg-BG" dirty="0"/>
              <a:t>Полеви транзистори</a:t>
            </a:r>
          </a:p>
          <a:p>
            <a:r>
              <a:rPr lang="bg-BG" dirty="0"/>
              <a:t>Светодиоди / Лазерни диоди</a:t>
            </a:r>
          </a:p>
          <a:p>
            <a:r>
              <a:rPr lang="bg-BG" dirty="0"/>
              <a:t>Фотодиоди</a:t>
            </a:r>
          </a:p>
        </p:txBody>
      </p:sp>
      <p:pic>
        <p:nvPicPr>
          <p:cNvPr id="3" name="Picture 2" descr="Modern Modular and Fixed Port Network Switches Designed for the Data ...">
            <a:extLst>
              <a:ext uri="{FF2B5EF4-FFF2-40B4-BE49-F238E27FC236}">
                <a16:creationId xmlns:a16="http://schemas.microsoft.com/office/drawing/2014/main" id="{325DD1B6-946F-5ED2-691B-E795DD4F69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503"/>
          <a:stretch/>
        </p:blipFill>
        <p:spPr bwMode="auto">
          <a:xfrm>
            <a:off x="3797966" y="1591408"/>
            <a:ext cx="8194675" cy="434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612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A51945-39C6-86D7-CA3F-A710C38B01CC}"/>
              </a:ext>
            </a:extLst>
          </p:cNvPr>
          <p:cNvSpPr>
            <a:spLocks noGrp="1"/>
          </p:cNvSpPr>
          <p:nvPr>
            <p:ph type="title"/>
          </p:nvPr>
        </p:nvSpPr>
        <p:spPr>
          <a:xfrm>
            <a:off x="0" y="0"/>
            <a:ext cx="10972800" cy="634082"/>
          </a:xfrm>
        </p:spPr>
        <p:txBody>
          <a:bodyPr/>
          <a:lstStyle/>
          <a:p>
            <a:r>
              <a:rPr lang="bg-BG" sz="2400" dirty="0">
                <a:latin typeface="+mn-lt"/>
              </a:rPr>
              <a:t>Сензори – преобразуват физична величина в електрически сигнал</a:t>
            </a:r>
            <a:endParaRPr lang="en-US" sz="2400" dirty="0">
              <a:latin typeface="+mn-lt"/>
            </a:endParaRPr>
          </a:p>
        </p:txBody>
      </p:sp>
      <p:sp>
        <p:nvSpPr>
          <p:cNvPr id="7" name="TextBox 6">
            <a:extLst>
              <a:ext uri="{FF2B5EF4-FFF2-40B4-BE49-F238E27FC236}">
                <a16:creationId xmlns:a16="http://schemas.microsoft.com/office/drawing/2014/main" id="{3E82E60B-EFEA-E184-3B2A-E3EED9B0D701}"/>
              </a:ext>
            </a:extLst>
          </p:cNvPr>
          <p:cNvSpPr txBox="1"/>
          <p:nvPr/>
        </p:nvSpPr>
        <p:spPr>
          <a:xfrm>
            <a:off x="609600" y="891130"/>
            <a:ext cx="3871381" cy="1477328"/>
          </a:xfrm>
          <a:prstGeom prst="rect">
            <a:avLst/>
          </a:prstGeom>
          <a:noFill/>
        </p:spPr>
        <p:txBody>
          <a:bodyPr wrap="none" rtlCol="0">
            <a:spAutoFit/>
          </a:bodyPr>
          <a:lstStyle/>
          <a:p>
            <a:r>
              <a:rPr lang="bg-BG" dirty="0"/>
              <a:t>Фотодиоди</a:t>
            </a:r>
          </a:p>
          <a:p>
            <a:r>
              <a:rPr lang="bg-BG" dirty="0"/>
              <a:t>Усилватели (транзистори)</a:t>
            </a:r>
          </a:p>
          <a:p>
            <a:r>
              <a:rPr lang="bg-BG" dirty="0"/>
              <a:t>Измерване на температура (диоди)</a:t>
            </a:r>
          </a:p>
          <a:p>
            <a:r>
              <a:rPr lang="bg-BG" dirty="0"/>
              <a:t>Акселерометри (ускорение, позиция)</a:t>
            </a:r>
          </a:p>
          <a:p>
            <a:endParaRPr lang="bg-BG" dirty="0"/>
          </a:p>
        </p:txBody>
      </p:sp>
      <p:pic>
        <p:nvPicPr>
          <p:cNvPr id="10" name="Picture 9">
            <a:extLst>
              <a:ext uri="{FF2B5EF4-FFF2-40B4-BE49-F238E27FC236}">
                <a16:creationId xmlns:a16="http://schemas.microsoft.com/office/drawing/2014/main" id="{E8FFBF7C-D1B9-31AC-F151-125051A4DB2B}"/>
              </a:ext>
            </a:extLst>
          </p:cNvPr>
          <p:cNvPicPr>
            <a:picLocks noChangeAspect="1"/>
          </p:cNvPicPr>
          <p:nvPr/>
        </p:nvPicPr>
        <p:blipFill>
          <a:blip r:embed="rId2"/>
          <a:stretch>
            <a:fillRect/>
          </a:stretch>
        </p:blipFill>
        <p:spPr>
          <a:xfrm>
            <a:off x="2068871" y="2091459"/>
            <a:ext cx="9857372" cy="4652076"/>
          </a:xfrm>
          <a:prstGeom prst="rect">
            <a:avLst/>
          </a:prstGeom>
        </p:spPr>
      </p:pic>
      <p:sp>
        <p:nvSpPr>
          <p:cNvPr id="12" name="TextBox 11">
            <a:extLst>
              <a:ext uri="{FF2B5EF4-FFF2-40B4-BE49-F238E27FC236}">
                <a16:creationId xmlns:a16="http://schemas.microsoft.com/office/drawing/2014/main" id="{97267332-ED68-4048-135C-D03FF33EB47B}"/>
              </a:ext>
            </a:extLst>
          </p:cNvPr>
          <p:cNvSpPr txBox="1"/>
          <p:nvPr/>
        </p:nvSpPr>
        <p:spPr>
          <a:xfrm>
            <a:off x="6532345" y="1130757"/>
            <a:ext cx="6096000" cy="369332"/>
          </a:xfrm>
          <a:prstGeom prst="rect">
            <a:avLst/>
          </a:prstGeom>
          <a:noFill/>
        </p:spPr>
        <p:txBody>
          <a:bodyPr wrap="square">
            <a:spAutoFit/>
          </a:bodyPr>
          <a:lstStyle/>
          <a:p>
            <a:r>
              <a:rPr lang="bg-BG" dirty="0"/>
              <a:t>Пример – </a:t>
            </a:r>
            <a:r>
              <a:rPr lang="de-DE" dirty="0"/>
              <a:t>LIDAR</a:t>
            </a:r>
            <a:r>
              <a:rPr lang="bg-BG" dirty="0"/>
              <a:t> (</a:t>
            </a:r>
            <a:r>
              <a:rPr lang="en-US" dirty="0"/>
              <a:t>Light Detection and Ranging</a:t>
            </a:r>
            <a:r>
              <a:rPr lang="bg-BG" dirty="0"/>
              <a:t>)</a:t>
            </a:r>
          </a:p>
        </p:txBody>
      </p:sp>
      <p:sp>
        <p:nvSpPr>
          <p:cNvPr id="14" name="TextBox 13">
            <a:extLst>
              <a:ext uri="{FF2B5EF4-FFF2-40B4-BE49-F238E27FC236}">
                <a16:creationId xmlns:a16="http://schemas.microsoft.com/office/drawing/2014/main" id="{69DE4415-195E-81DE-6C4C-B44F97BD15F9}"/>
              </a:ext>
            </a:extLst>
          </p:cNvPr>
          <p:cNvSpPr txBox="1"/>
          <p:nvPr/>
        </p:nvSpPr>
        <p:spPr>
          <a:xfrm>
            <a:off x="2868329" y="3863499"/>
            <a:ext cx="1212783" cy="369332"/>
          </a:xfrm>
          <a:prstGeom prst="rect">
            <a:avLst/>
          </a:prstGeom>
          <a:noFill/>
        </p:spPr>
        <p:txBody>
          <a:bodyPr wrap="square">
            <a:spAutoFit/>
          </a:bodyPr>
          <a:lstStyle/>
          <a:p>
            <a:r>
              <a:rPr lang="bg-BG" dirty="0"/>
              <a:t>Фотодиод</a:t>
            </a:r>
          </a:p>
        </p:txBody>
      </p:sp>
    </p:spTree>
    <p:extLst>
      <p:ext uri="{BB962C8B-B14F-4D97-AF65-F5344CB8AC3E}">
        <p14:creationId xmlns:p14="http://schemas.microsoft.com/office/powerpoint/2010/main" val="152171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A51945-39C6-86D7-CA3F-A710C38B01CC}"/>
              </a:ext>
            </a:extLst>
          </p:cNvPr>
          <p:cNvSpPr>
            <a:spLocks noGrp="1"/>
          </p:cNvSpPr>
          <p:nvPr>
            <p:ph type="title"/>
          </p:nvPr>
        </p:nvSpPr>
        <p:spPr>
          <a:xfrm>
            <a:off x="0" y="0"/>
            <a:ext cx="10972800" cy="634082"/>
          </a:xfrm>
        </p:spPr>
        <p:txBody>
          <a:bodyPr/>
          <a:lstStyle/>
          <a:p>
            <a:r>
              <a:rPr lang="bg-BG" sz="2400" dirty="0">
                <a:latin typeface="+mn-lt"/>
              </a:rPr>
              <a:t>Актуатори – променя физична величина</a:t>
            </a:r>
            <a:endParaRPr lang="en-US" sz="2400" dirty="0">
              <a:latin typeface="+mn-lt"/>
            </a:endParaRPr>
          </a:p>
        </p:txBody>
      </p:sp>
      <p:pic>
        <p:nvPicPr>
          <p:cNvPr id="3" name="Picture 2" descr="A car with its battery in the air&#10;&#10;Description automatically generated with medium confidence">
            <a:extLst>
              <a:ext uri="{FF2B5EF4-FFF2-40B4-BE49-F238E27FC236}">
                <a16:creationId xmlns:a16="http://schemas.microsoft.com/office/drawing/2014/main" id="{187F68AC-933C-12FE-93C3-00BAB3AFF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62" y="1474688"/>
            <a:ext cx="8613938" cy="5383312"/>
          </a:xfrm>
          <a:prstGeom prst="rect">
            <a:avLst/>
          </a:prstGeom>
        </p:spPr>
      </p:pic>
      <p:sp>
        <p:nvSpPr>
          <p:cNvPr id="5" name="TextBox 4">
            <a:extLst>
              <a:ext uri="{FF2B5EF4-FFF2-40B4-BE49-F238E27FC236}">
                <a16:creationId xmlns:a16="http://schemas.microsoft.com/office/drawing/2014/main" id="{82898721-27A9-9F79-0AF9-25AE0F3DD81C}"/>
              </a:ext>
            </a:extLst>
          </p:cNvPr>
          <p:cNvSpPr txBox="1"/>
          <p:nvPr/>
        </p:nvSpPr>
        <p:spPr>
          <a:xfrm>
            <a:off x="8645430" y="1290022"/>
            <a:ext cx="2936970" cy="369332"/>
          </a:xfrm>
          <a:prstGeom prst="rect">
            <a:avLst/>
          </a:prstGeom>
          <a:noFill/>
        </p:spPr>
        <p:txBody>
          <a:bodyPr wrap="square">
            <a:spAutoFit/>
          </a:bodyPr>
          <a:lstStyle/>
          <a:p>
            <a:r>
              <a:rPr lang="bg-BG" dirty="0"/>
              <a:t>Пример – </a:t>
            </a:r>
            <a:r>
              <a:rPr lang="en-US" dirty="0"/>
              <a:t>EV Powertrain</a:t>
            </a:r>
            <a:endParaRPr lang="bg-BG" dirty="0"/>
          </a:p>
        </p:txBody>
      </p:sp>
      <p:sp>
        <p:nvSpPr>
          <p:cNvPr id="7" name="TextBox 6">
            <a:extLst>
              <a:ext uri="{FF2B5EF4-FFF2-40B4-BE49-F238E27FC236}">
                <a16:creationId xmlns:a16="http://schemas.microsoft.com/office/drawing/2014/main" id="{3E82E60B-EFEA-E184-3B2A-E3EED9B0D701}"/>
              </a:ext>
            </a:extLst>
          </p:cNvPr>
          <p:cNvSpPr txBox="1"/>
          <p:nvPr/>
        </p:nvSpPr>
        <p:spPr>
          <a:xfrm>
            <a:off x="173255" y="891130"/>
            <a:ext cx="6447353" cy="1477328"/>
          </a:xfrm>
          <a:prstGeom prst="rect">
            <a:avLst/>
          </a:prstGeom>
          <a:solidFill>
            <a:schemeClr val="bg1"/>
          </a:solidFill>
        </p:spPr>
        <p:txBody>
          <a:bodyPr wrap="square" rtlCol="0">
            <a:spAutoFit/>
          </a:bodyPr>
          <a:lstStyle/>
          <a:p>
            <a:r>
              <a:rPr lang="bg-BG" dirty="0"/>
              <a:t>Фарове, светлини (светодиоди)</a:t>
            </a:r>
          </a:p>
          <a:p>
            <a:r>
              <a:rPr lang="bg-BG" dirty="0"/>
              <a:t>Управление на електромотори (</a:t>
            </a:r>
            <a:r>
              <a:rPr lang="en-US" dirty="0"/>
              <a:t>MOS </a:t>
            </a:r>
            <a:r>
              <a:rPr lang="bg-BG" dirty="0"/>
              <a:t>транзистори, диоди)</a:t>
            </a:r>
          </a:p>
          <a:p>
            <a:r>
              <a:rPr lang="bg-BG" dirty="0"/>
              <a:t>Зареждане на батерии (</a:t>
            </a:r>
            <a:r>
              <a:rPr lang="en-US" dirty="0"/>
              <a:t>MOS </a:t>
            </a:r>
            <a:r>
              <a:rPr lang="bg-BG" dirty="0"/>
              <a:t>транзистори, диоди)</a:t>
            </a:r>
          </a:p>
          <a:p>
            <a:endParaRPr lang="bg-BG" dirty="0"/>
          </a:p>
          <a:p>
            <a:endParaRPr lang="bg-BG" dirty="0"/>
          </a:p>
        </p:txBody>
      </p:sp>
    </p:spTree>
    <p:extLst>
      <p:ext uri="{BB962C8B-B14F-4D97-AF65-F5344CB8AC3E}">
        <p14:creationId xmlns:p14="http://schemas.microsoft.com/office/powerpoint/2010/main" val="92847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2D25-52FB-0CB8-9741-DFF1762F0986}"/>
              </a:ext>
            </a:extLst>
          </p:cNvPr>
          <p:cNvSpPr>
            <a:spLocks noGrp="1"/>
          </p:cNvSpPr>
          <p:nvPr>
            <p:ph type="title"/>
          </p:nvPr>
        </p:nvSpPr>
        <p:spPr>
          <a:xfrm>
            <a:off x="0" y="0"/>
            <a:ext cx="10972800" cy="634082"/>
          </a:xfrm>
        </p:spPr>
        <p:txBody>
          <a:bodyPr/>
          <a:lstStyle/>
          <a:p>
            <a:r>
              <a:rPr lang="bg-BG" sz="2400" dirty="0">
                <a:latin typeface="+mn-lt"/>
              </a:rPr>
              <a:t>Съпротивление и Проводимост</a:t>
            </a:r>
            <a:endParaRPr lang="en-US" sz="2400" dirty="0">
              <a:latin typeface="+mn-lt"/>
            </a:endParaRPr>
          </a:p>
        </p:txBody>
      </p:sp>
      <p:sp>
        <p:nvSpPr>
          <p:cNvPr id="3" name="Content Placeholder 2">
            <a:extLst>
              <a:ext uri="{FF2B5EF4-FFF2-40B4-BE49-F238E27FC236}">
                <a16:creationId xmlns:a16="http://schemas.microsoft.com/office/drawing/2014/main" id="{B8FEBF53-E167-57A4-42FF-75C36B55C954}"/>
              </a:ext>
            </a:extLst>
          </p:cNvPr>
          <p:cNvSpPr>
            <a:spLocks noGrp="1"/>
          </p:cNvSpPr>
          <p:nvPr>
            <p:ph idx="1"/>
          </p:nvPr>
        </p:nvSpPr>
        <p:spPr>
          <a:xfrm>
            <a:off x="355106" y="804628"/>
            <a:ext cx="11159857" cy="1602569"/>
          </a:xfrm>
        </p:spPr>
        <p:txBody>
          <a:bodyPr/>
          <a:lstStyle/>
          <a:p>
            <a:pPr marL="0" indent="0">
              <a:buNone/>
            </a:pPr>
            <a:r>
              <a:rPr lang="bg-BG" sz="1800" dirty="0"/>
              <a:t>Електрически ток – насочено движение на токоносители (електрони или йони)</a:t>
            </a:r>
          </a:p>
          <a:p>
            <a:pPr marL="0" indent="0">
              <a:buNone/>
            </a:pPr>
            <a:r>
              <a:rPr lang="bg-BG" sz="1800" dirty="0"/>
              <a:t>Електрическо съпротивление – мерило на това доколко един материал „се противи“ на протичането на електрически ток</a:t>
            </a:r>
          </a:p>
          <a:p>
            <a:pPr marL="0" indent="0">
              <a:buNone/>
            </a:pPr>
            <a:r>
              <a:rPr lang="bg-BG" sz="1800" dirty="0"/>
              <a:t>Съпротивлението на един предмет се дефинира като отношение на напрежението върху него към тока през него. Обратната стойност се нарича проводимост.</a:t>
            </a:r>
          </a:p>
        </p:txBody>
      </p:sp>
      <p:sp>
        <p:nvSpPr>
          <p:cNvPr id="4" name="Rectangle 3">
            <a:extLst>
              <a:ext uri="{FF2B5EF4-FFF2-40B4-BE49-F238E27FC236}">
                <a16:creationId xmlns:a16="http://schemas.microsoft.com/office/drawing/2014/main" id="{3DE3DA5B-3C65-41A7-69EE-9817E938066C}"/>
              </a:ext>
            </a:extLst>
          </p:cNvPr>
          <p:cNvSpPr/>
          <p:nvPr/>
        </p:nvSpPr>
        <p:spPr>
          <a:xfrm>
            <a:off x="1881398" y="3280582"/>
            <a:ext cx="2261724" cy="594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8" name="Straight Arrow Connector 7">
            <a:extLst>
              <a:ext uri="{FF2B5EF4-FFF2-40B4-BE49-F238E27FC236}">
                <a16:creationId xmlns:a16="http://schemas.microsoft.com/office/drawing/2014/main" id="{E88B041C-423A-9178-C84A-F4128DE4BB1D}"/>
              </a:ext>
            </a:extLst>
          </p:cNvPr>
          <p:cNvCxnSpPr>
            <a:cxnSpLocks/>
          </p:cNvCxnSpPr>
          <p:nvPr/>
        </p:nvCxnSpPr>
        <p:spPr>
          <a:xfrm>
            <a:off x="542167" y="3577964"/>
            <a:ext cx="50494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131A1E-82A9-A8DE-ADB4-CABDD862EB90}"/>
              </a:ext>
            </a:extLst>
          </p:cNvPr>
          <p:cNvSpPr txBox="1"/>
          <p:nvPr/>
        </p:nvSpPr>
        <p:spPr>
          <a:xfrm>
            <a:off x="4604336" y="3193326"/>
            <a:ext cx="615746" cy="369332"/>
          </a:xfrm>
          <a:prstGeom prst="rect">
            <a:avLst/>
          </a:prstGeom>
          <a:noFill/>
        </p:spPr>
        <p:txBody>
          <a:bodyPr wrap="none" rtlCol="0">
            <a:spAutoFit/>
          </a:bodyPr>
          <a:lstStyle/>
          <a:p>
            <a:r>
              <a:rPr lang="bg-BG" dirty="0"/>
              <a:t>Ток</a:t>
            </a:r>
            <a:r>
              <a:rPr lang="en-US" dirty="0"/>
              <a:t> I</a:t>
            </a:r>
            <a:endParaRPr lang="bg-BG" dirty="0"/>
          </a:p>
        </p:txBody>
      </p:sp>
      <p:sp>
        <p:nvSpPr>
          <p:cNvPr id="12" name="TextBox 11">
            <a:extLst>
              <a:ext uri="{FF2B5EF4-FFF2-40B4-BE49-F238E27FC236}">
                <a16:creationId xmlns:a16="http://schemas.microsoft.com/office/drawing/2014/main" id="{8AF6AD0E-E6BF-335C-3167-DAB14B57B529}"/>
              </a:ext>
            </a:extLst>
          </p:cNvPr>
          <p:cNvSpPr txBox="1"/>
          <p:nvPr/>
        </p:nvSpPr>
        <p:spPr>
          <a:xfrm>
            <a:off x="2273830" y="2762559"/>
            <a:ext cx="1629292" cy="369332"/>
          </a:xfrm>
          <a:prstGeom prst="rect">
            <a:avLst/>
          </a:prstGeom>
          <a:noFill/>
        </p:spPr>
        <p:txBody>
          <a:bodyPr wrap="none" rtlCol="0">
            <a:spAutoFit/>
          </a:bodyPr>
          <a:lstStyle/>
          <a:p>
            <a:r>
              <a:rPr lang="bg-BG" dirty="0"/>
              <a:t>Напрежение</a:t>
            </a:r>
            <a:r>
              <a:rPr lang="en-US" dirty="0"/>
              <a:t> U</a:t>
            </a:r>
            <a:endParaRPr lang="bg-BG" dirty="0"/>
          </a:p>
        </p:txBody>
      </p:sp>
      <p:cxnSp>
        <p:nvCxnSpPr>
          <p:cNvPr id="14" name="Straight Connector 13">
            <a:extLst>
              <a:ext uri="{FF2B5EF4-FFF2-40B4-BE49-F238E27FC236}">
                <a16:creationId xmlns:a16="http://schemas.microsoft.com/office/drawing/2014/main" id="{D7A241CC-40B3-3C85-327E-82048D743203}"/>
              </a:ext>
            </a:extLst>
          </p:cNvPr>
          <p:cNvCxnSpPr>
            <a:cxnSpLocks/>
          </p:cNvCxnSpPr>
          <p:nvPr/>
        </p:nvCxnSpPr>
        <p:spPr>
          <a:xfrm>
            <a:off x="4143122" y="2679748"/>
            <a:ext cx="0" cy="882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BA35BA-F12B-C4D5-B4BC-CE8065083851}"/>
              </a:ext>
            </a:extLst>
          </p:cNvPr>
          <p:cNvCxnSpPr>
            <a:cxnSpLocks/>
          </p:cNvCxnSpPr>
          <p:nvPr/>
        </p:nvCxnSpPr>
        <p:spPr>
          <a:xfrm>
            <a:off x="1881398" y="2679748"/>
            <a:ext cx="0" cy="935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D3CDB8-37C7-9466-0FE7-DA89458C0390}"/>
              </a:ext>
            </a:extLst>
          </p:cNvPr>
          <p:cNvCxnSpPr>
            <a:stCxn id="12" idx="3"/>
          </p:cNvCxnSpPr>
          <p:nvPr/>
        </p:nvCxnSpPr>
        <p:spPr>
          <a:xfrm>
            <a:off x="3903122" y="2947225"/>
            <a:ext cx="2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6FD9B6-94A5-5ECD-8DDC-B6D7455EC689}"/>
              </a:ext>
            </a:extLst>
          </p:cNvPr>
          <p:cNvCxnSpPr>
            <a:stCxn id="12" idx="1"/>
          </p:cNvCxnSpPr>
          <p:nvPr/>
        </p:nvCxnSpPr>
        <p:spPr>
          <a:xfrm flipH="1">
            <a:off x="1881398" y="2947225"/>
            <a:ext cx="392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3C2762ED-482B-AB87-608A-51863D5ED7A1}"/>
                  </a:ext>
                </a:extLst>
              </p:cNvPr>
              <p:cNvSpPr txBox="1">
                <a:spLocks/>
              </p:cNvSpPr>
              <p:nvPr/>
            </p:nvSpPr>
            <p:spPr>
              <a:xfrm>
                <a:off x="708728" y="5104234"/>
                <a:ext cx="10515600" cy="1119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bg-BG" sz="1800" dirty="0"/>
                  <a:t>Характеристики на материала, които не зависят от размерите</a:t>
                </a:r>
              </a:p>
              <a:p>
                <a:pPr marL="0" indent="0">
                  <a:buFont typeface="Arial" panose="020B0604020202020204" pitchFamily="34" charset="0"/>
                  <a:buNone/>
                </a:pPr>
                <a:r>
                  <a:rPr lang="bg-BG" sz="1800" dirty="0"/>
                  <a:t>Специфично съпротивление -</a:t>
                </a:r>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𝜌</m:t>
                    </m:r>
                    <m:r>
                      <a:rPr lang="en-US" sz="1800" b="0" i="1" smtClean="0">
                        <a:latin typeface="Cambria Math" panose="02040503050406030204" pitchFamily="18" charset="0"/>
                        <a:ea typeface="Cambria Math" panose="02040503050406030204" pitchFamily="18" charset="0"/>
                      </a:rPr>
                      <m:t>[</m:t>
                    </m:r>
                    <m:r>
                      <m:rPr>
                        <m:sty m:val="p"/>
                      </m:rPr>
                      <a:rPr lang="el-GR" sz="1800" b="0" i="1" smtClean="0">
                        <a:latin typeface="Cambria Math" panose="02040503050406030204" pitchFamily="18" charset="0"/>
                        <a:ea typeface="Cambria Math" panose="02040503050406030204" pitchFamily="18" charset="0"/>
                      </a:rPr>
                      <m:t>Ω</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r>
                      <a:rPr lang="en-US" sz="1800" b="0" i="1" smtClean="0">
                        <a:latin typeface="Cambria Math" panose="02040503050406030204" pitchFamily="18" charset="0"/>
                        <a:ea typeface="Cambria Math" panose="02040503050406030204" pitchFamily="18" charset="0"/>
                      </a:rPr>
                      <m:t>]</m:t>
                    </m:r>
                  </m:oMath>
                </a14:m>
                <a:r>
                  <a:rPr lang="en-US" sz="1800" dirty="0"/>
                  <a:t> – </a:t>
                </a:r>
                <a:r>
                  <a:rPr lang="bg-BG" sz="1800" dirty="0"/>
                  <a:t>ом-метър</a:t>
                </a:r>
                <a:endParaRPr lang="en-US" sz="1800" dirty="0"/>
              </a:p>
              <a:p>
                <a:pPr marL="0" indent="0">
                  <a:buNone/>
                </a:pPr>
                <a:r>
                  <a:rPr lang="bg-BG" sz="1800" dirty="0"/>
                  <a:t>Специфичн</a:t>
                </a:r>
                <a:r>
                  <a:rPr lang="en-US" sz="1800" dirty="0"/>
                  <a:t>a </a:t>
                </a:r>
                <a:r>
                  <a:rPr lang="bg-BG" sz="1800" dirty="0"/>
                  <a:t>проводимост -</a:t>
                </a:r>
                <a:r>
                  <a:rPr lang="en-US" sz="1800" dirty="0"/>
                  <a:t> </a:t>
                </a:r>
                <a14:m>
                  <m:oMath xmlns:m="http://schemas.openxmlformats.org/officeDocument/2006/math">
                    <m:r>
                      <a:rPr lang="el-GR" sz="1800" i="1" smtClean="0">
                        <a:latin typeface="Cambria Math" panose="02040503050406030204" pitchFamily="18" charset="0"/>
                        <a:ea typeface="Cambria Math" panose="02040503050406030204" pitchFamily="18" charset="0"/>
                      </a:rPr>
                      <m:t>𝜎</m:t>
                    </m:r>
                    <m:r>
                      <a:rPr lang="bg-BG" sz="1800" b="0" i="1" smtClean="0">
                        <a:latin typeface="Cambria Math" panose="02040503050406030204" pitchFamily="18" charset="0"/>
                        <a:ea typeface="Cambria Math" panose="02040503050406030204" pitchFamily="18" charset="0"/>
                      </a:rPr>
                      <m:t> </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𝑆</m:t>
                        </m:r>
                        <m:r>
                          <a:rPr lang="en-US" sz="1800" i="1">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𝑚</m:t>
                            </m:r>
                          </m:e>
                          <m:sup>
                            <m:r>
                              <a:rPr lang="en-US" sz="1800" b="0" i="1" smtClean="0">
                                <a:latin typeface="Cambria Math" panose="02040503050406030204" pitchFamily="18" charset="0"/>
                                <a:ea typeface="Cambria Math" panose="02040503050406030204" pitchFamily="18" charset="0"/>
                              </a:rPr>
                              <m:t>−1</m:t>
                            </m:r>
                          </m:sup>
                        </m:sSup>
                      </m:e>
                    </m:d>
                  </m:oMath>
                </a14:m>
                <a:r>
                  <a:rPr lang="bg-BG" sz="1800" dirty="0"/>
                  <a:t> - сименс на метър</a:t>
                </a:r>
              </a:p>
              <a:p>
                <a:pPr marL="0" indent="0">
                  <a:buFont typeface="Arial" panose="020B0604020202020204" pitchFamily="34" charset="0"/>
                  <a:buNone/>
                </a:pPr>
                <a:endParaRPr lang="bg-BG" sz="1800" dirty="0"/>
              </a:p>
            </p:txBody>
          </p:sp>
        </mc:Choice>
        <mc:Fallback xmlns="">
          <p:sp>
            <p:nvSpPr>
              <p:cNvPr id="23" name="Content Placeholder 2">
                <a:extLst>
                  <a:ext uri="{FF2B5EF4-FFF2-40B4-BE49-F238E27FC236}">
                    <a16:creationId xmlns:a16="http://schemas.microsoft.com/office/drawing/2014/main" id="{3C2762ED-482B-AB87-608A-51863D5ED7A1}"/>
                  </a:ext>
                </a:extLst>
              </p:cNvPr>
              <p:cNvSpPr txBox="1">
                <a:spLocks noRot="1" noChangeAspect="1" noMove="1" noResize="1" noEditPoints="1" noAdjustHandles="1" noChangeArrowheads="1" noChangeShapeType="1" noTextEdit="1"/>
              </p:cNvSpPr>
              <p:nvPr/>
            </p:nvSpPr>
            <p:spPr>
              <a:xfrm>
                <a:off x="708728" y="5104234"/>
                <a:ext cx="10515600" cy="1119684"/>
              </a:xfrm>
              <a:prstGeom prst="rect">
                <a:avLst/>
              </a:prstGeom>
              <a:blipFill>
                <a:blip r:embed="rId3"/>
                <a:stretch>
                  <a:fillRect l="-464" t="-4891" b="-5978"/>
                </a:stretch>
              </a:blipFill>
            </p:spPr>
            <p:txBody>
              <a:bodyPr/>
              <a:lstStyle/>
              <a:p>
                <a:r>
                  <a:rPr lang="bg-BG">
                    <a:noFill/>
                  </a:rPr>
                  <a:t> </a:t>
                </a:r>
              </a:p>
            </p:txBody>
          </p:sp>
        </mc:Fallback>
      </mc:AlternateContent>
      <p:pic>
        <p:nvPicPr>
          <p:cNvPr id="27" name="Picture 26" descr="A diagram of a rectangular object with a length of a line&#10;&#10;AI-generated content may be incorrect.">
            <a:extLst>
              <a:ext uri="{FF2B5EF4-FFF2-40B4-BE49-F238E27FC236}">
                <a16:creationId xmlns:a16="http://schemas.microsoft.com/office/drawing/2014/main" id="{A7C7174C-6627-9873-149C-4D443882F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7481" y="4870617"/>
            <a:ext cx="1589164" cy="1430585"/>
          </a:xfrm>
          <a:prstGeom prst="rect">
            <a:avLst/>
          </a:prstGeom>
        </p:spPr>
      </p:pic>
      <p:sp>
        <p:nvSpPr>
          <p:cNvPr id="28" name="AutoShape 2" descr="{\displaystyle {\begin{aligned}R&amp;=\rho {\frac {\ell }{A}},\\[5pt]G&amp;=\sigma {\frac {A}{\ell }}\,.\end{aligned}}}">
            <a:extLst>
              <a:ext uri="{FF2B5EF4-FFF2-40B4-BE49-F238E27FC236}">
                <a16:creationId xmlns:a16="http://schemas.microsoft.com/office/drawing/2014/main" id="{54D54F30-21E3-4217-61F4-86DC6E1151CC}"/>
              </a:ext>
            </a:extLst>
          </p:cNvPr>
          <p:cNvSpPr>
            <a:spLocks noChangeAspect="1" noChangeArrowheads="1"/>
          </p:cNvSpPr>
          <p:nvPr/>
        </p:nvSpPr>
        <p:spPr bwMode="auto">
          <a:xfrm>
            <a:off x="5882910" y="47663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bg-BG"/>
          </a:p>
        </p:txBody>
      </p:sp>
      <p:pic>
        <p:nvPicPr>
          <p:cNvPr id="32" name="Picture 31">
            <a:extLst>
              <a:ext uri="{FF2B5EF4-FFF2-40B4-BE49-F238E27FC236}">
                <a16:creationId xmlns:a16="http://schemas.microsoft.com/office/drawing/2014/main" id="{B3F492D4-25F7-0FD4-D262-E5DEF024169E}"/>
              </a:ext>
            </a:extLst>
          </p:cNvPr>
          <p:cNvPicPr>
            <a:picLocks noChangeAspect="1"/>
          </p:cNvPicPr>
          <p:nvPr/>
        </p:nvPicPr>
        <p:blipFill>
          <a:blip r:embed="rId5"/>
          <a:stretch>
            <a:fillRect/>
          </a:stretch>
        </p:blipFill>
        <p:spPr>
          <a:xfrm>
            <a:off x="9826428" y="4994534"/>
            <a:ext cx="1073815" cy="1182753"/>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C2CCA83-2EA8-9D82-4BE5-A3F1E6AD1498}"/>
                  </a:ext>
                </a:extLst>
              </p:cNvPr>
              <p:cNvSpPr txBox="1"/>
              <p:nvPr/>
            </p:nvSpPr>
            <p:spPr>
              <a:xfrm>
                <a:off x="2553037" y="4121735"/>
                <a:ext cx="671658"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𝑈</m:t>
                          </m:r>
                        </m:num>
                        <m:den>
                          <m:r>
                            <a:rPr lang="en-US" b="0" i="1" smtClean="0">
                              <a:latin typeface="Cambria Math" panose="02040503050406030204" pitchFamily="18" charset="0"/>
                            </a:rPr>
                            <m:t>𝐼</m:t>
                          </m:r>
                        </m:den>
                      </m:f>
                    </m:oMath>
                  </m:oMathPara>
                </a14:m>
                <a:endParaRPr lang="bg-BG" dirty="0"/>
              </a:p>
            </p:txBody>
          </p:sp>
        </mc:Choice>
        <mc:Fallback xmlns="">
          <p:sp>
            <p:nvSpPr>
              <p:cNvPr id="33" name="TextBox 32">
                <a:extLst>
                  <a:ext uri="{FF2B5EF4-FFF2-40B4-BE49-F238E27FC236}">
                    <a16:creationId xmlns:a16="http://schemas.microsoft.com/office/drawing/2014/main" id="{EC2CCA83-2EA8-9D82-4BE5-A3F1E6AD1498}"/>
                  </a:ext>
                </a:extLst>
              </p:cNvPr>
              <p:cNvSpPr txBox="1">
                <a:spLocks noRot="1" noChangeAspect="1" noMove="1" noResize="1" noEditPoints="1" noAdjustHandles="1" noChangeArrowheads="1" noChangeShapeType="1" noTextEdit="1"/>
              </p:cNvSpPr>
              <p:nvPr/>
            </p:nvSpPr>
            <p:spPr>
              <a:xfrm>
                <a:off x="2553037" y="4121735"/>
                <a:ext cx="671658" cy="516745"/>
              </a:xfrm>
              <a:prstGeom prst="rect">
                <a:avLst/>
              </a:prstGeom>
              <a:blipFill>
                <a:blip r:embed="rId6"/>
                <a:stretch>
                  <a:fillRect/>
                </a:stretch>
              </a:blipFill>
            </p:spPr>
            <p:txBody>
              <a:bodyPr/>
              <a:lstStyle/>
              <a:p>
                <a:r>
                  <a:rPr lang="bg-BG">
                    <a:noFill/>
                  </a:rPr>
                  <a:t> </a:t>
                </a:r>
              </a:p>
            </p:txBody>
          </p:sp>
        </mc:Fallback>
      </mc:AlternateContent>
      <p:sp>
        <p:nvSpPr>
          <p:cNvPr id="34" name="TextBox 33">
            <a:extLst>
              <a:ext uri="{FF2B5EF4-FFF2-40B4-BE49-F238E27FC236}">
                <a16:creationId xmlns:a16="http://schemas.microsoft.com/office/drawing/2014/main" id="{85FDC176-2223-D3F5-B032-5D4FF5A3FAA9}"/>
              </a:ext>
            </a:extLst>
          </p:cNvPr>
          <p:cNvSpPr txBox="1"/>
          <p:nvPr/>
        </p:nvSpPr>
        <p:spPr>
          <a:xfrm>
            <a:off x="6404846" y="2714878"/>
            <a:ext cx="5165325" cy="646331"/>
          </a:xfrm>
          <a:prstGeom prst="rect">
            <a:avLst/>
          </a:prstGeom>
          <a:noFill/>
        </p:spPr>
        <p:txBody>
          <a:bodyPr wrap="none" rtlCol="0">
            <a:spAutoFit/>
          </a:bodyPr>
          <a:lstStyle/>
          <a:p>
            <a:r>
              <a:rPr lang="bg-BG" dirty="0"/>
              <a:t>Съпротивлението зависи от материала, от който е </a:t>
            </a:r>
            <a:br>
              <a:rPr lang="bg-BG" dirty="0"/>
            </a:br>
            <a:r>
              <a:rPr lang="bg-BG" dirty="0"/>
              <a:t>направен предмета и от неговите размери.</a:t>
            </a:r>
          </a:p>
        </p:txBody>
      </p:sp>
    </p:spTree>
    <p:extLst>
      <p:ext uri="{BB962C8B-B14F-4D97-AF65-F5344CB8AC3E}">
        <p14:creationId xmlns:p14="http://schemas.microsoft.com/office/powerpoint/2010/main" val="208842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9625DB4-B99C-392B-C727-B9202F76E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A21DA-0F7A-D30F-F495-E886BDA7B102}"/>
              </a:ext>
            </a:extLst>
          </p:cNvPr>
          <p:cNvSpPr>
            <a:spLocks noGrp="1"/>
          </p:cNvSpPr>
          <p:nvPr>
            <p:ph type="title"/>
          </p:nvPr>
        </p:nvSpPr>
        <p:spPr>
          <a:xfrm>
            <a:off x="0" y="0"/>
            <a:ext cx="10972800" cy="634082"/>
          </a:xfrm>
        </p:spPr>
        <p:txBody>
          <a:bodyPr/>
          <a:lstStyle/>
          <a:p>
            <a:r>
              <a:rPr lang="bg-BG" sz="2400" dirty="0">
                <a:latin typeface="+mn-lt"/>
              </a:rPr>
              <a:t>Съпротивление и Проводимост</a:t>
            </a:r>
            <a:endParaRPr lang="en-US" sz="2400" dirty="0">
              <a:latin typeface="+mn-lt"/>
            </a:endParaRPr>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D34FA65B-CA7F-72A0-AF84-003D12C5F599}"/>
                  </a:ext>
                </a:extLst>
              </p:cNvPr>
              <p:cNvSpPr txBox="1">
                <a:spLocks/>
              </p:cNvSpPr>
              <p:nvPr/>
            </p:nvSpPr>
            <p:spPr>
              <a:xfrm>
                <a:off x="384643" y="892636"/>
                <a:ext cx="10515600" cy="1119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bg-BG" sz="1800" dirty="0"/>
                  <a:t>Мерни единици</a:t>
                </a:r>
              </a:p>
              <a:p>
                <a:pPr marL="0" indent="0">
                  <a:buFont typeface="Arial" panose="020B0604020202020204" pitchFamily="34" charset="0"/>
                  <a:buNone/>
                </a:pPr>
                <a:r>
                  <a:rPr lang="bg-BG" sz="1800" dirty="0"/>
                  <a:t>Електическо съпротивление -</a:t>
                </a:r>
                <a:r>
                  <a:rPr lang="en-US" sz="1800" dirty="0"/>
                  <a:t> </a:t>
                </a:r>
                <a:r>
                  <a:rPr lang="bg-BG" sz="1800" dirty="0"/>
                  <a:t> Ом </a:t>
                </a:r>
                <a14:m>
                  <m:oMath xmlns:m="http://schemas.openxmlformats.org/officeDocument/2006/math">
                    <m:r>
                      <a:rPr lang="en-US" sz="1800" b="0" i="1" smtClean="0">
                        <a:latin typeface="Cambria Math" panose="02040503050406030204" pitchFamily="18" charset="0"/>
                        <a:ea typeface="Cambria Math" panose="02040503050406030204" pitchFamily="18" charset="0"/>
                      </a:rPr>
                      <m:t>[</m:t>
                    </m:r>
                    <m:r>
                      <m:rPr>
                        <m:sty m:val="p"/>
                      </m:rPr>
                      <a:rPr lang="el-GR" sz="1800" b="0" i="1" smtClean="0">
                        <a:latin typeface="Cambria Math" panose="02040503050406030204" pitchFamily="18" charset="0"/>
                        <a:ea typeface="Cambria Math" panose="02040503050406030204" pitchFamily="18" charset="0"/>
                      </a:rPr>
                      <m:t>Ω</m:t>
                    </m:r>
                    <m:r>
                      <a:rPr lang="en-US" sz="1800" b="0" i="1" smtClean="0">
                        <a:latin typeface="Cambria Math" panose="02040503050406030204" pitchFamily="18" charset="0"/>
                        <a:ea typeface="Cambria Math" panose="02040503050406030204" pitchFamily="18" charset="0"/>
                      </a:rPr>
                      <m:t>]</m:t>
                    </m:r>
                  </m:oMath>
                </a14:m>
                <a:endParaRPr lang="en-US" sz="1800" dirty="0"/>
              </a:p>
              <a:p>
                <a:pPr marL="0" indent="0">
                  <a:buNone/>
                </a:pPr>
                <a:r>
                  <a:rPr lang="bg-BG" sz="1800" dirty="0"/>
                  <a:t>Електрическа проводимост –</a:t>
                </a:r>
                <a:r>
                  <a:rPr lang="en-US" sz="1800" dirty="0"/>
                  <a:t> </a:t>
                </a:r>
                <a:r>
                  <a:rPr lang="bg-BG" sz="1800" dirty="0"/>
                  <a:t>Сименс </a:t>
                </a:r>
                <a14:m>
                  <m:oMath xmlns:m="http://schemas.openxmlformats.org/officeDocument/2006/math">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𝑆</m:t>
                        </m:r>
                      </m:e>
                    </m:d>
                  </m:oMath>
                </a14:m>
                <a:endParaRPr lang="bg-BG" sz="1800" dirty="0"/>
              </a:p>
              <a:p>
                <a:pPr marL="0" indent="0">
                  <a:buFont typeface="Arial" panose="020B0604020202020204" pitchFamily="34" charset="0"/>
                  <a:buNone/>
                </a:pPr>
                <a:endParaRPr lang="bg-BG" sz="1800" dirty="0"/>
              </a:p>
            </p:txBody>
          </p:sp>
        </mc:Choice>
        <mc:Fallback xmlns="">
          <p:sp>
            <p:nvSpPr>
              <p:cNvPr id="23" name="Content Placeholder 2">
                <a:extLst>
                  <a:ext uri="{FF2B5EF4-FFF2-40B4-BE49-F238E27FC236}">
                    <a16:creationId xmlns:a16="http://schemas.microsoft.com/office/drawing/2014/main" id="{D34FA65B-CA7F-72A0-AF84-003D12C5F599}"/>
                  </a:ext>
                </a:extLst>
              </p:cNvPr>
              <p:cNvSpPr txBox="1">
                <a:spLocks noRot="1" noChangeAspect="1" noMove="1" noResize="1" noEditPoints="1" noAdjustHandles="1" noChangeArrowheads="1" noChangeShapeType="1" noTextEdit="1"/>
              </p:cNvSpPr>
              <p:nvPr/>
            </p:nvSpPr>
            <p:spPr>
              <a:xfrm>
                <a:off x="384643" y="892636"/>
                <a:ext cx="10515600" cy="1119684"/>
              </a:xfrm>
              <a:prstGeom prst="rect">
                <a:avLst/>
              </a:prstGeom>
              <a:blipFill>
                <a:blip r:embed="rId3"/>
                <a:stretch>
                  <a:fillRect l="-464" t="-4891" b="-5435"/>
                </a:stretch>
              </a:blipFill>
            </p:spPr>
            <p:txBody>
              <a:bodyPr/>
              <a:lstStyle/>
              <a:p>
                <a:r>
                  <a:rPr lang="bg-BG">
                    <a:noFill/>
                  </a:rPr>
                  <a:t> </a:t>
                </a:r>
              </a:p>
            </p:txBody>
          </p:sp>
        </mc:Fallback>
      </mc:AlternateContent>
      <p:sp>
        <p:nvSpPr>
          <p:cNvPr id="16" name="TextBox 15">
            <a:extLst>
              <a:ext uri="{FF2B5EF4-FFF2-40B4-BE49-F238E27FC236}">
                <a16:creationId xmlns:a16="http://schemas.microsoft.com/office/drawing/2014/main" id="{CDC5AEC3-538F-22F2-345E-5C04FAFE996C}"/>
              </a:ext>
            </a:extLst>
          </p:cNvPr>
          <p:cNvSpPr txBox="1"/>
          <p:nvPr/>
        </p:nvSpPr>
        <p:spPr>
          <a:xfrm>
            <a:off x="6971288" y="5268849"/>
            <a:ext cx="4860783" cy="923330"/>
          </a:xfrm>
          <a:prstGeom prst="rect">
            <a:avLst/>
          </a:prstGeom>
          <a:noFill/>
        </p:spPr>
        <p:txBody>
          <a:bodyPr wrap="square" rtlCol="0">
            <a:spAutoFit/>
          </a:bodyPr>
          <a:lstStyle/>
          <a:p>
            <a:r>
              <a:rPr lang="de-DE" dirty="0"/>
              <a:t>Ernst Werner Siemens</a:t>
            </a:r>
            <a:endParaRPr lang="bg-BG" dirty="0"/>
          </a:p>
          <a:p>
            <a:r>
              <a:rPr lang="bg-BG" dirty="0"/>
              <a:t>Изобретил е електрическият травай, тролейбус, електрическият локомотив и асансьор.</a:t>
            </a:r>
          </a:p>
        </p:txBody>
      </p:sp>
      <p:pic>
        <p:nvPicPr>
          <p:cNvPr id="17" name="Picture 16" descr="A person with a mustache and glasses&#10;&#10;AI-generated content may be incorrect.">
            <a:extLst>
              <a:ext uri="{FF2B5EF4-FFF2-40B4-BE49-F238E27FC236}">
                <a16:creationId xmlns:a16="http://schemas.microsoft.com/office/drawing/2014/main" id="{EE7E75BD-6F15-26D7-A57B-200813DE3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6794" y="2733414"/>
            <a:ext cx="2054271" cy="2437451"/>
          </a:xfrm>
          <a:prstGeom prst="rect">
            <a:avLst/>
          </a:prstGeom>
        </p:spPr>
      </p:pic>
      <p:pic>
        <p:nvPicPr>
          <p:cNvPr id="20" name="Picture 19" descr="A person in a black coat&#10;&#10;AI-generated content may be incorrect.">
            <a:extLst>
              <a:ext uri="{FF2B5EF4-FFF2-40B4-BE49-F238E27FC236}">
                <a16:creationId xmlns:a16="http://schemas.microsoft.com/office/drawing/2014/main" id="{2B5A6307-B853-E537-CD54-64F902E52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7355" y="2594106"/>
            <a:ext cx="2096850" cy="2625256"/>
          </a:xfrm>
          <a:prstGeom prst="rect">
            <a:avLst/>
          </a:prstGeom>
        </p:spPr>
      </p:pic>
      <p:sp>
        <p:nvSpPr>
          <p:cNvPr id="24" name="TextBox 23">
            <a:extLst>
              <a:ext uri="{FF2B5EF4-FFF2-40B4-BE49-F238E27FC236}">
                <a16:creationId xmlns:a16="http://schemas.microsoft.com/office/drawing/2014/main" id="{625E080C-9717-D525-1F40-4E2DF84C9EA4}"/>
              </a:ext>
            </a:extLst>
          </p:cNvPr>
          <p:cNvSpPr txBox="1"/>
          <p:nvPr/>
        </p:nvSpPr>
        <p:spPr>
          <a:xfrm>
            <a:off x="1215718" y="5268849"/>
            <a:ext cx="5288145" cy="923330"/>
          </a:xfrm>
          <a:prstGeom prst="rect">
            <a:avLst/>
          </a:prstGeom>
          <a:noFill/>
        </p:spPr>
        <p:txBody>
          <a:bodyPr wrap="square">
            <a:spAutoFit/>
          </a:bodyPr>
          <a:lstStyle/>
          <a:p>
            <a:r>
              <a:rPr lang="de-DE" dirty="0"/>
              <a:t>Georg Simon Ohm</a:t>
            </a:r>
            <a:endParaRPr lang="bg-BG" dirty="0"/>
          </a:p>
          <a:p>
            <a:r>
              <a:rPr lang="bg-BG" dirty="0"/>
              <a:t>Формулирал връзката между напрежението върху проводник и тока, който протича през него.</a:t>
            </a:r>
          </a:p>
        </p:txBody>
      </p:sp>
    </p:spTree>
    <p:extLst>
      <p:ext uri="{BB962C8B-B14F-4D97-AF65-F5344CB8AC3E}">
        <p14:creationId xmlns:p14="http://schemas.microsoft.com/office/powerpoint/2010/main" val="1528373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3907</Words>
  <Application>Microsoft Office PowerPoint</Application>
  <PresentationFormat>Widescreen</PresentationFormat>
  <Paragraphs>415</Paragraphs>
  <Slides>45</Slides>
  <Notes>33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Arial</vt:lpstr>
      <vt:lpstr>Calibri</vt:lpstr>
      <vt:lpstr>Calibri Light</vt:lpstr>
      <vt:lpstr>Cambria Math</vt:lpstr>
      <vt:lpstr>Symbol</vt:lpstr>
      <vt:lpstr>Times New Roman</vt:lpstr>
      <vt:lpstr>Office Theme</vt:lpstr>
      <vt:lpstr>Equation</vt:lpstr>
      <vt:lpstr>Полупроводници</vt:lpstr>
      <vt:lpstr>Защо изучаваме полупроводниковите елементи?</vt:lpstr>
      <vt:lpstr>За какво служат полупроводниковите елементи?</vt:lpstr>
      <vt:lpstr>Изчислителна платформа – обработка на данни</vt:lpstr>
      <vt:lpstr>Мрежа – пренос на данни</vt:lpstr>
      <vt:lpstr>Сензори – преобразуват физична величина в електрически сигнал</vt:lpstr>
      <vt:lpstr>Актуатори – променя физична величина</vt:lpstr>
      <vt:lpstr>Съпротивление и Проводимост</vt:lpstr>
      <vt:lpstr>Съпротивление и Проводимост</vt:lpstr>
      <vt:lpstr>PowerPoint Presentation</vt:lpstr>
      <vt:lpstr>Проводимост на полупроводниците</vt:lpstr>
      <vt:lpstr>PowerPoint Presentation</vt:lpstr>
      <vt:lpstr>PowerPoint Presentation</vt:lpstr>
      <vt:lpstr>Енергийни зони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Как да направим силицият полезен?</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Как протича ток в полупроводниците?</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Полупроводници</dc:title>
  <dc:creator>Vassiliy Tchoumatchenko</dc:creator>
  <cp:lastModifiedBy>Vassiliy Tchoumatchenko</cp:lastModifiedBy>
  <cp:revision>27</cp:revision>
  <dcterms:created xsi:type="dcterms:W3CDTF">2022-09-29T19:36:32Z</dcterms:created>
  <dcterms:modified xsi:type="dcterms:W3CDTF">2025-10-06T19:34:09Z</dcterms:modified>
</cp:coreProperties>
</file>